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82" r:id="rId2"/>
    <p:sldId id="283"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4" r:id="rId29"/>
    <p:sldId id="28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22F099-1415-47B7-AB65-AC617AAF1F64}" v="673" dt="2024-10-30T19:10:22.6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5" autoAdjust="0"/>
    <p:restoredTop sz="94660"/>
  </p:normalViewPr>
  <p:slideViewPr>
    <p:cSldViewPr snapToGrid="0">
      <p:cViewPr varScale="1">
        <p:scale>
          <a:sx n="120" d="100"/>
          <a:sy n="120" d="100"/>
        </p:scale>
        <p:origin x="22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ytan Suchard" userId="2512b3273f17d752" providerId="LiveId" clId="{CB578B7D-6860-4430-BCD1-E70EE41185CD}"/>
    <pc:docChg chg="custSel addSld modSld sldOrd">
      <pc:chgData name="Eytan Suchard" userId="2512b3273f17d752" providerId="LiveId" clId="{CB578B7D-6860-4430-BCD1-E70EE41185CD}" dt="2024-09-30T19:38:35.264" v="2278" actId="1076"/>
      <pc:docMkLst>
        <pc:docMk/>
      </pc:docMkLst>
      <pc:sldChg chg="modSp mod">
        <pc:chgData name="Eytan Suchard" userId="2512b3273f17d752" providerId="LiveId" clId="{CB578B7D-6860-4430-BCD1-E70EE41185CD}" dt="2024-09-30T19:38:35.264" v="2278" actId="1076"/>
        <pc:sldMkLst>
          <pc:docMk/>
          <pc:sldMk cId="1014241809" sldId="273"/>
        </pc:sldMkLst>
        <pc:spChg chg="mod">
          <ac:chgData name="Eytan Suchard" userId="2512b3273f17d752" providerId="LiveId" clId="{CB578B7D-6860-4430-BCD1-E70EE41185CD}" dt="2024-09-30T19:38:16.143" v="2276" actId="20577"/>
          <ac:spMkLst>
            <pc:docMk/>
            <pc:sldMk cId="1014241809" sldId="273"/>
            <ac:spMk id="3" creationId="{A5EA9895-F18E-EB8E-6A29-5D35C8E99602}"/>
          </ac:spMkLst>
        </pc:spChg>
        <pc:picChg chg="mod">
          <ac:chgData name="Eytan Suchard" userId="2512b3273f17d752" providerId="LiveId" clId="{CB578B7D-6860-4430-BCD1-E70EE41185CD}" dt="2024-09-30T19:38:35.264" v="2278" actId="1076"/>
          <ac:picMkLst>
            <pc:docMk/>
            <pc:sldMk cId="1014241809" sldId="273"/>
            <ac:picMk id="4" creationId="{6390342F-E5EC-1869-2D9F-D3D6B75AB3BD}"/>
          </ac:picMkLst>
        </pc:picChg>
      </pc:sldChg>
      <pc:sldChg chg="modSp new mod">
        <pc:chgData name="Eytan Suchard" userId="2512b3273f17d752" providerId="LiveId" clId="{CB578B7D-6860-4430-BCD1-E70EE41185CD}" dt="2024-09-30T18:07:54.350" v="95" actId="14100"/>
        <pc:sldMkLst>
          <pc:docMk/>
          <pc:sldMk cId="532127365" sldId="279"/>
        </pc:sldMkLst>
        <pc:spChg chg="mod">
          <ac:chgData name="Eytan Suchard" userId="2512b3273f17d752" providerId="LiveId" clId="{CB578B7D-6860-4430-BCD1-E70EE41185CD}" dt="2024-09-30T18:07:48.306" v="94" actId="20577"/>
          <ac:spMkLst>
            <pc:docMk/>
            <pc:sldMk cId="532127365" sldId="279"/>
            <ac:spMk id="2" creationId="{2762CE6B-7178-E0D0-64C6-ADA469F1B404}"/>
          </ac:spMkLst>
        </pc:spChg>
        <pc:spChg chg="mod">
          <ac:chgData name="Eytan Suchard" userId="2512b3273f17d752" providerId="LiveId" clId="{CB578B7D-6860-4430-BCD1-E70EE41185CD}" dt="2024-09-30T18:07:54.350" v="95" actId="14100"/>
          <ac:spMkLst>
            <pc:docMk/>
            <pc:sldMk cId="532127365" sldId="279"/>
            <ac:spMk id="3" creationId="{E8B8D1EB-326D-A4DF-20C4-AF4E534C5801}"/>
          </ac:spMkLst>
        </pc:spChg>
      </pc:sldChg>
      <pc:sldChg chg="addSp delSp modSp new mod">
        <pc:chgData name="Eytan Suchard" userId="2512b3273f17d752" providerId="LiveId" clId="{CB578B7D-6860-4430-BCD1-E70EE41185CD}" dt="2024-09-30T18:10:53.140" v="332" actId="1076"/>
        <pc:sldMkLst>
          <pc:docMk/>
          <pc:sldMk cId="319164221" sldId="280"/>
        </pc:sldMkLst>
        <pc:spChg chg="mod">
          <ac:chgData name="Eytan Suchard" userId="2512b3273f17d752" providerId="LiveId" clId="{CB578B7D-6860-4430-BCD1-E70EE41185CD}" dt="2024-09-30T18:10:43.575" v="331" actId="20577"/>
          <ac:spMkLst>
            <pc:docMk/>
            <pc:sldMk cId="319164221" sldId="280"/>
            <ac:spMk id="2" creationId="{41459B55-5E90-6770-97FA-E4624AB02AED}"/>
          </ac:spMkLst>
        </pc:spChg>
        <pc:spChg chg="del mod">
          <ac:chgData name="Eytan Suchard" userId="2512b3273f17d752" providerId="LiveId" clId="{CB578B7D-6860-4430-BCD1-E70EE41185CD}" dt="2024-09-30T18:10:16.793" v="318"/>
          <ac:spMkLst>
            <pc:docMk/>
            <pc:sldMk cId="319164221" sldId="280"/>
            <ac:spMk id="3" creationId="{20372414-8C63-6FFA-AE70-8A5D46DF0672}"/>
          </ac:spMkLst>
        </pc:spChg>
        <pc:picChg chg="add mod">
          <ac:chgData name="Eytan Suchard" userId="2512b3273f17d752" providerId="LiveId" clId="{CB578B7D-6860-4430-BCD1-E70EE41185CD}" dt="2024-09-30T18:10:53.140" v="332" actId="1076"/>
          <ac:picMkLst>
            <pc:docMk/>
            <pc:sldMk cId="319164221" sldId="280"/>
            <ac:picMk id="4" creationId="{D0D077A0-A3BD-7EA0-94A8-465A3AF81E73}"/>
          </ac:picMkLst>
        </pc:picChg>
      </pc:sldChg>
      <pc:sldChg chg="modSp new mod">
        <pc:chgData name="Eytan Suchard" userId="2512b3273f17d752" providerId="LiveId" clId="{CB578B7D-6860-4430-BCD1-E70EE41185CD}" dt="2024-09-30T18:11:32.143" v="355" actId="122"/>
        <pc:sldMkLst>
          <pc:docMk/>
          <pc:sldMk cId="1208004151" sldId="281"/>
        </pc:sldMkLst>
        <pc:spChg chg="mod">
          <ac:chgData name="Eytan Suchard" userId="2512b3273f17d752" providerId="LiveId" clId="{CB578B7D-6860-4430-BCD1-E70EE41185CD}" dt="2024-09-30T18:11:22.140" v="339" actId="14100"/>
          <ac:spMkLst>
            <pc:docMk/>
            <pc:sldMk cId="1208004151" sldId="281"/>
            <ac:spMk id="2" creationId="{750A1AA0-B100-E1D4-C3CC-1F4F17C61B64}"/>
          </ac:spMkLst>
        </pc:spChg>
        <pc:spChg chg="mod">
          <ac:chgData name="Eytan Suchard" userId="2512b3273f17d752" providerId="LiveId" clId="{CB578B7D-6860-4430-BCD1-E70EE41185CD}" dt="2024-09-30T18:11:32.143" v="355" actId="122"/>
          <ac:spMkLst>
            <pc:docMk/>
            <pc:sldMk cId="1208004151" sldId="281"/>
            <ac:spMk id="3" creationId="{AD28482A-0396-2826-2CB1-D264D35D6FA7}"/>
          </ac:spMkLst>
        </pc:spChg>
      </pc:sldChg>
      <pc:sldChg chg="modSp new mod ord">
        <pc:chgData name="Eytan Suchard" userId="2512b3273f17d752" providerId="LiveId" clId="{CB578B7D-6860-4430-BCD1-E70EE41185CD}" dt="2024-09-30T19:09:38.550" v="1173" actId="20577"/>
        <pc:sldMkLst>
          <pc:docMk/>
          <pc:sldMk cId="3923038365" sldId="282"/>
        </pc:sldMkLst>
        <pc:spChg chg="mod">
          <ac:chgData name="Eytan Suchard" userId="2512b3273f17d752" providerId="LiveId" clId="{CB578B7D-6860-4430-BCD1-E70EE41185CD}" dt="2024-09-30T19:03:25.308" v="440" actId="20577"/>
          <ac:spMkLst>
            <pc:docMk/>
            <pc:sldMk cId="3923038365" sldId="282"/>
            <ac:spMk id="2" creationId="{4B84A31C-17DB-A63C-65DD-7311F6FB9FCA}"/>
          </ac:spMkLst>
        </pc:spChg>
        <pc:spChg chg="mod">
          <ac:chgData name="Eytan Suchard" userId="2512b3273f17d752" providerId="LiveId" clId="{CB578B7D-6860-4430-BCD1-E70EE41185CD}" dt="2024-09-30T19:09:38.550" v="1173" actId="20577"/>
          <ac:spMkLst>
            <pc:docMk/>
            <pc:sldMk cId="3923038365" sldId="282"/>
            <ac:spMk id="3" creationId="{93EB6488-CD94-A16F-2966-DF7A8E635F2D}"/>
          </ac:spMkLst>
        </pc:spChg>
      </pc:sldChg>
      <pc:sldChg chg="modSp new mod">
        <pc:chgData name="Eytan Suchard" userId="2512b3273f17d752" providerId="LiveId" clId="{CB578B7D-6860-4430-BCD1-E70EE41185CD}" dt="2024-09-30T19:15:14.188" v="1649" actId="12"/>
        <pc:sldMkLst>
          <pc:docMk/>
          <pc:sldMk cId="1170229249" sldId="283"/>
        </pc:sldMkLst>
        <pc:spChg chg="mod">
          <ac:chgData name="Eytan Suchard" userId="2512b3273f17d752" providerId="LiveId" clId="{CB578B7D-6860-4430-BCD1-E70EE41185CD}" dt="2024-09-30T19:10:32.401" v="1227" actId="20577"/>
          <ac:spMkLst>
            <pc:docMk/>
            <pc:sldMk cId="1170229249" sldId="283"/>
            <ac:spMk id="2" creationId="{BFFF4EDB-18E0-C8DC-10F5-A84EDE361224}"/>
          </ac:spMkLst>
        </pc:spChg>
        <pc:spChg chg="mod">
          <ac:chgData name="Eytan Suchard" userId="2512b3273f17d752" providerId="LiveId" clId="{CB578B7D-6860-4430-BCD1-E70EE41185CD}" dt="2024-09-30T19:15:14.188" v="1649" actId="12"/>
          <ac:spMkLst>
            <pc:docMk/>
            <pc:sldMk cId="1170229249" sldId="283"/>
            <ac:spMk id="3" creationId="{6F0CB0F9-C687-6E2D-3BC7-9D716770D963}"/>
          </ac:spMkLst>
        </pc:spChg>
      </pc:sldChg>
      <pc:sldChg chg="modSp new mod ord">
        <pc:chgData name="Eytan Suchard" userId="2512b3273f17d752" providerId="LiveId" clId="{CB578B7D-6860-4430-BCD1-E70EE41185CD}" dt="2024-09-30T19:21:27.227" v="2181" actId="120"/>
        <pc:sldMkLst>
          <pc:docMk/>
          <pc:sldMk cId="2472973917" sldId="284"/>
        </pc:sldMkLst>
        <pc:spChg chg="mod">
          <ac:chgData name="Eytan Suchard" userId="2512b3273f17d752" providerId="LiveId" clId="{CB578B7D-6860-4430-BCD1-E70EE41185CD}" dt="2024-09-30T19:16:55.043" v="1828" actId="27636"/>
          <ac:spMkLst>
            <pc:docMk/>
            <pc:sldMk cId="2472973917" sldId="284"/>
            <ac:spMk id="2" creationId="{9ADFE4FE-D487-FE45-BA31-C86B23B3B432}"/>
          </ac:spMkLst>
        </pc:spChg>
        <pc:spChg chg="mod">
          <ac:chgData name="Eytan Suchard" userId="2512b3273f17d752" providerId="LiveId" clId="{CB578B7D-6860-4430-BCD1-E70EE41185CD}" dt="2024-09-30T19:21:27.227" v="2181" actId="120"/>
          <ac:spMkLst>
            <pc:docMk/>
            <pc:sldMk cId="2472973917" sldId="284"/>
            <ac:spMk id="3" creationId="{97C21DEB-5064-23BC-4503-C67BD80D3EF9}"/>
          </ac:spMkLst>
        </pc:spChg>
      </pc:sldChg>
    </pc:docChg>
  </pc:docChgLst>
  <pc:docChgLst>
    <pc:chgData name="Eytan Suchard" userId="2512b3273f17d752" providerId="LiveId" clId="{8322F099-1415-47B7-AB65-AC617AAF1F64}"/>
    <pc:docChg chg="undo custSel modSld">
      <pc:chgData name="Eytan Suchard" userId="2512b3273f17d752" providerId="LiveId" clId="{8322F099-1415-47B7-AB65-AC617AAF1F64}" dt="2024-10-30T19:10:22.605" v="2263" actId="20577"/>
      <pc:docMkLst>
        <pc:docMk/>
      </pc:docMkLst>
      <pc:sldChg chg="modSp mod">
        <pc:chgData name="Eytan Suchard" userId="2512b3273f17d752" providerId="LiveId" clId="{8322F099-1415-47B7-AB65-AC617AAF1F64}" dt="2024-10-30T16:44:46.993" v="1329" actId="20577"/>
        <pc:sldMkLst>
          <pc:docMk/>
          <pc:sldMk cId="3562202809" sldId="256"/>
        </pc:sldMkLst>
        <pc:spChg chg="mod">
          <ac:chgData name="Eytan Suchard" userId="2512b3273f17d752" providerId="LiveId" clId="{8322F099-1415-47B7-AB65-AC617AAF1F64}" dt="2024-10-30T16:44:01.148" v="1257" actId="5793"/>
          <ac:spMkLst>
            <pc:docMk/>
            <pc:sldMk cId="3562202809" sldId="256"/>
            <ac:spMk id="2" creationId="{5DC6E742-83E8-EF49-966E-0EF0752F3323}"/>
          </ac:spMkLst>
        </pc:spChg>
        <pc:spChg chg="mod">
          <ac:chgData name="Eytan Suchard" userId="2512b3273f17d752" providerId="LiveId" clId="{8322F099-1415-47B7-AB65-AC617AAF1F64}" dt="2024-10-30T16:44:46.993" v="1329" actId="20577"/>
          <ac:spMkLst>
            <pc:docMk/>
            <pc:sldMk cId="3562202809" sldId="256"/>
            <ac:spMk id="3" creationId="{587363C1-5415-F145-B405-E7679EB85970}"/>
          </ac:spMkLst>
        </pc:spChg>
      </pc:sldChg>
      <pc:sldChg chg="modSp mod">
        <pc:chgData name="Eytan Suchard" userId="2512b3273f17d752" providerId="LiveId" clId="{8322F099-1415-47B7-AB65-AC617AAF1F64}" dt="2024-10-30T17:30:05.172" v="2004" actId="20577"/>
        <pc:sldMkLst>
          <pc:docMk/>
          <pc:sldMk cId="1897148843" sldId="257"/>
        </pc:sldMkLst>
        <pc:spChg chg="mod">
          <ac:chgData name="Eytan Suchard" userId="2512b3273f17d752" providerId="LiveId" clId="{8322F099-1415-47B7-AB65-AC617AAF1F64}" dt="2024-10-30T17:30:05.172" v="2004" actId="20577"/>
          <ac:spMkLst>
            <pc:docMk/>
            <pc:sldMk cId="1897148843" sldId="257"/>
            <ac:spMk id="3" creationId="{3771B3A6-D3F2-2059-9627-A45BC534024C}"/>
          </ac:spMkLst>
        </pc:spChg>
      </pc:sldChg>
      <pc:sldChg chg="modSp mod">
        <pc:chgData name="Eytan Suchard" userId="2512b3273f17d752" providerId="LiveId" clId="{8322F099-1415-47B7-AB65-AC617AAF1F64}" dt="2024-10-30T17:07:03.624" v="1622" actId="20577"/>
        <pc:sldMkLst>
          <pc:docMk/>
          <pc:sldMk cId="2883265301" sldId="258"/>
        </pc:sldMkLst>
        <pc:spChg chg="mod">
          <ac:chgData name="Eytan Suchard" userId="2512b3273f17d752" providerId="LiveId" clId="{8322F099-1415-47B7-AB65-AC617AAF1F64}" dt="2024-10-30T17:06:57.022" v="1621" actId="20577"/>
          <ac:spMkLst>
            <pc:docMk/>
            <pc:sldMk cId="2883265301" sldId="258"/>
            <ac:spMk id="2" creationId="{8D7BC49C-2AA8-885A-3E02-BAD63EA07532}"/>
          </ac:spMkLst>
        </pc:spChg>
        <pc:spChg chg="mod">
          <ac:chgData name="Eytan Suchard" userId="2512b3273f17d752" providerId="LiveId" clId="{8322F099-1415-47B7-AB65-AC617AAF1F64}" dt="2024-10-30T17:07:03.624" v="1622" actId="20577"/>
          <ac:spMkLst>
            <pc:docMk/>
            <pc:sldMk cId="2883265301" sldId="258"/>
            <ac:spMk id="3" creationId="{9B2DE823-7C6D-929A-9546-F746FE7620CB}"/>
          </ac:spMkLst>
        </pc:spChg>
        <pc:spChg chg="mod">
          <ac:chgData name="Eytan Suchard" userId="2512b3273f17d752" providerId="LiveId" clId="{8322F099-1415-47B7-AB65-AC617AAF1F64}" dt="2024-10-30T17:06:50.275" v="1620" actId="20577"/>
          <ac:spMkLst>
            <pc:docMk/>
            <pc:sldMk cId="2883265301" sldId="258"/>
            <ac:spMk id="4" creationId="{8565041E-2534-ED2D-4A06-138FB7397884}"/>
          </ac:spMkLst>
        </pc:spChg>
      </pc:sldChg>
      <pc:sldChg chg="modSp mod">
        <pc:chgData name="Eytan Suchard" userId="2512b3273f17d752" providerId="LiveId" clId="{8322F099-1415-47B7-AB65-AC617AAF1F64}" dt="2024-10-30T17:11:28.577" v="1629" actId="1076"/>
        <pc:sldMkLst>
          <pc:docMk/>
          <pc:sldMk cId="458835079" sldId="259"/>
        </pc:sldMkLst>
        <pc:spChg chg="mod">
          <ac:chgData name="Eytan Suchard" userId="2512b3273f17d752" providerId="LiveId" clId="{8322F099-1415-47B7-AB65-AC617AAF1F64}" dt="2024-10-30T17:11:28.577" v="1629" actId="1076"/>
          <ac:spMkLst>
            <pc:docMk/>
            <pc:sldMk cId="458835079" sldId="259"/>
            <ac:spMk id="2" creationId="{31A0F9D8-11AC-513C-EC9B-DA0D380DFA38}"/>
          </ac:spMkLst>
        </pc:spChg>
      </pc:sldChg>
      <pc:sldChg chg="modSp mod">
        <pc:chgData name="Eytan Suchard" userId="2512b3273f17d752" providerId="LiveId" clId="{8322F099-1415-47B7-AB65-AC617AAF1F64}" dt="2024-10-29T23:43:08.605" v="67" actId="20577"/>
        <pc:sldMkLst>
          <pc:docMk/>
          <pc:sldMk cId="1746904432" sldId="262"/>
        </pc:sldMkLst>
        <pc:spChg chg="mod">
          <ac:chgData name="Eytan Suchard" userId="2512b3273f17d752" providerId="LiveId" clId="{8322F099-1415-47B7-AB65-AC617AAF1F64}" dt="2024-10-29T23:43:08.605" v="67" actId="20577"/>
          <ac:spMkLst>
            <pc:docMk/>
            <pc:sldMk cId="1746904432" sldId="262"/>
            <ac:spMk id="2" creationId="{08BD6834-225F-D20C-1F76-1F0080742FDF}"/>
          </ac:spMkLst>
        </pc:spChg>
      </pc:sldChg>
      <pc:sldChg chg="modSp mod">
        <pc:chgData name="Eytan Suchard" userId="2512b3273f17d752" providerId="LiveId" clId="{8322F099-1415-47B7-AB65-AC617AAF1F64}" dt="2024-10-30T17:13:35.361" v="1658" actId="14100"/>
        <pc:sldMkLst>
          <pc:docMk/>
          <pc:sldMk cId="2586912893" sldId="263"/>
        </pc:sldMkLst>
        <pc:spChg chg="mod">
          <ac:chgData name="Eytan Suchard" userId="2512b3273f17d752" providerId="LiveId" clId="{8322F099-1415-47B7-AB65-AC617AAF1F64}" dt="2024-10-29T23:44:10.790" v="113" actId="14100"/>
          <ac:spMkLst>
            <pc:docMk/>
            <pc:sldMk cId="2586912893" sldId="263"/>
            <ac:spMk id="2" creationId="{9377F2F3-7E09-9C55-E480-7460969318D9}"/>
          </ac:spMkLst>
        </pc:spChg>
        <pc:spChg chg="mod">
          <ac:chgData name="Eytan Suchard" userId="2512b3273f17d752" providerId="LiveId" clId="{8322F099-1415-47B7-AB65-AC617AAF1F64}" dt="2024-10-30T17:13:35.361" v="1658" actId="14100"/>
          <ac:spMkLst>
            <pc:docMk/>
            <pc:sldMk cId="2586912893" sldId="263"/>
            <ac:spMk id="3" creationId="{E6F512A4-2948-5FE2-29EA-0EE081B1CD03}"/>
          </ac:spMkLst>
        </pc:spChg>
      </pc:sldChg>
      <pc:sldChg chg="modSp">
        <pc:chgData name="Eytan Suchard" userId="2512b3273f17d752" providerId="LiveId" clId="{8322F099-1415-47B7-AB65-AC617AAF1F64}" dt="2024-10-29T23:48:42.823" v="349" actId="113"/>
        <pc:sldMkLst>
          <pc:docMk/>
          <pc:sldMk cId="3254689090" sldId="264"/>
        </pc:sldMkLst>
        <pc:spChg chg="mod">
          <ac:chgData name="Eytan Suchard" userId="2512b3273f17d752" providerId="LiveId" clId="{8322F099-1415-47B7-AB65-AC617AAF1F64}" dt="2024-10-29T23:48:42.823" v="349" actId="113"/>
          <ac:spMkLst>
            <pc:docMk/>
            <pc:sldMk cId="3254689090" sldId="264"/>
            <ac:spMk id="3" creationId="{DC22D1DB-C228-806B-CE15-FF765BCAA69A}"/>
          </ac:spMkLst>
        </pc:spChg>
      </pc:sldChg>
      <pc:sldChg chg="modSp mod">
        <pc:chgData name="Eytan Suchard" userId="2512b3273f17d752" providerId="LiveId" clId="{8322F099-1415-47B7-AB65-AC617AAF1F64}" dt="2024-10-30T19:10:22.605" v="2263" actId="20577"/>
        <pc:sldMkLst>
          <pc:docMk/>
          <pc:sldMk cId="3268057691" sldId="268"/>
        </pc:sldMkLst>
        <pc:spChg chg="mod">
          <ac:chgData name="Eytan Suchard" userId="2512b3273f17d752" providerId="LiveId" clId="{8322F099-1415-47B7-AB65-AC617AAF1F64}" dt="2024-10-30T19:10:22.605" v="2263" actId="20577"/>
          <ac:spMkLst>
            <pc:docMk/>
            <pc:sldMk cId="3268057691" sldId="268"/>
            <ac:spMk id="3" creationId="{EC233873-C9F7-A839-D743-46BFE4880832}"/>
          </ac:spMkLst>
        </pc:spChg>
      </pc:sldChg>
      <pc:sldChg chg="modSp mod">
        <pc:chgData name="Eytan Suchard" userId="2512b3273f17d752" providerId="LiveId" clId="{8322F099-1415-47B7-AB65-AC617AAF1F64}" dt="2024-10-30T17:42:12.224" v="2151" actId="20577"/>
        <pc:sldMkLst>
          <pc:docMk/>
          <pc:sldMk cId="824169720" sldId="269"/>
        </pc:sldMkLst>
        <pc:spChg chg="mod">
          <ac:chgData name="Eytan Suchard" userId="2512b3273f17d752" providerId="LiveId" clId="{8322F099-1415-47B7-AB65-AC617AAF1F64}" dt="2024-10-30T16:46:43.754" v="1364" actId="20577"/>
          <ac:spMkLst>
            <pc:docMk/>
            <pc:sldMk cId="824169720" sldId="269"/>
            <ac:spMk id="2" creationId="{74F18A58-C246-2338-1181-D45B36CAE96E}"/>
          </ac:spMkLst>
        </pc:spChg>
        <pc:spChg chg="mod">
          <ac:chgData name="Eytan Suchard" userId="2512b3273f17d752" providerId="LiveId" clId="{8322F099-1415-47B7-AB65-AC617AAF1F64}" dt="2024-10-30T17:42:12.224" v="2151" actId="20577"/>
          <ac:spMkLst>
            <pc:docMk/>
            <pc:sldMk cId="824169720" sldId="269"/>
            <ac:spMk id="3" creationId="{9DC47423-A4ED-71EF-8F6F-D154C9316F50}"/>
          </ac:spMkLst>
        </pc:spChg>
      </pc:sldChg>
      <pc:sldChg chg="modSp mod">
        <pc:chgData name="Eytan Suchard" userId="2512b3273f17d752" providerId="LiveId" clId="{8322F099-1415-47B7-AB65-AC617AAF1F64}" dt="2024-10-30T16:29:58.370" v="385" actId="20577"/>
        <pc:sldMkLst>
          <pc:docMk/>
          <pc:sldMk cId="4087506594" sldId="270"/>
        </pc:sldMkLst>
        <pc:spChg chg="mod">
          <ac:chgData name="Eytan Suchard" userId="2512b3273f17d752" providerId="LiveId" clId="{8322F099-1415-47B7-AB65-AC617AAF1F64}" dt="2024-10-30T16:29:58.370" v="385" actId="20577"/>
          <ac:spMkLst>
            <pc:docMk/>
            <pc:sldMk cId="4087506594" sldId="270"/>
            <ac:spMk id="2" creationId="{4D9B6305-9B8F-E1DF-112C-959712A95A5B}"/>
          </ac:spMkLst>
        </pc:spChg>
        <pc:spChg chg="mod">
          <ac:chgData name="Eytan Suchard" userId="2512b3273f17d752" providerId="LiveId" clId="{8322F099-1415-47B7-AB65-AC617AAF1F64}" dt="2024-10-29T23:43:39.568" v="96" actId="27636"/>
          <ac:spMkLst>
            <pc:docMk/>
            <pc:sldMk cId="4087506594" sldId="270"/>
            <ac:spMk id="3" creationId="{CFD1CC4D-5B69-1F05-C291-E54D4DD7E792}"/>
          </ac:spMkLst>
        </pc:spChg>
      </pc:sldChg>
      <pc:sldChg chg="modSp mod">
        <pc:chgData name="Eytan Suchard" userId="2512b3273f17d752" providerId="LiveId" clId="{8322F099-1415-47B7-AB65-AC617AAF1F64}" dt="2024-10-30T17:21:25.185" v="1887" actId="113"/>
        <pc:sldMkLst>
          <pc:docMk/>
          <pc:sldMk cId="1820557339" sldId="271"/>
        </pc:sldMkLst>
        <pc:spChg chg="mod">
          <ac:chgData name="Eytan Suchard" userId="2512b3273f17d752" providerId="LiveId" clId="{8322F099-1415-47B7-AB65-AC617AAF1F64}" dt="2024-10-30T17:21:25.185" v="1887" actId="113"/>
          <ac:spMkLst>
            <pc:docMk/>
            <pc:sldMk cId="1820557339" sldId="271"/>
            <ac:spMk id="3" creationId="{4D1D0067-9F7F-485D-D896-BD9A477501C9}"/>
          </ac:spMkLst>
        </pc:spChg>
      </pc:sldChg>
      <pc:sldChg chg="modSp mod">
        <pc:chgData name="Eytan Suchard" userId="2512b3273f17d752" providerId="LiveId" clId="{8322F099-1415-47B7-AB65-AC617AAF1F64}" dt="2024-10-30T17:26:29.683" v="1993" actId="20577"/>
        <pc:sldMkLst>
          <pc:docMk/>
          <pc:sldMk cId="1014241809" sldId="273"/>
        </pc:sldMkLst>
        <pc:spChg chg="mod">
          <ac:chgData name="Eytan Suchard" userId="2512b3273f17d752" providerId="LiveId" clId="{8322F099-1415-47B7-AB65-AC617AAF1F64}" dt="2024-10-30T17:24:49.257" v="1969" actId="27636"/>
          <ac:spMkLst>
            <pc:docMk/>
            <pc:sldMk cId="1014241809" sldId="273"/>
            <ac:spMk id="2" creationId="{71F6838A-159C-9848-8B6B-6BB44F3C2C80}"/>
          </ac:spMkLst>
        </pc:spChg>
        <pc:spChg chg="mod">
          <ac:chgData name="Eytan Suchard" userId="2512b3273f17d752" providerId="LiveId" clId="{8322F099-1415-47B7-AB65-AC617AAF1F64}" dt="2024-10-30T17:26:29.683" v="1993" actId="20577"/>
          <ac:spMkLst>
            <pc:docMk/>
            <pc:sldMk cId="1014241809" sldId="273"/>
            <ac:spMk id="3" creationId="{A5EA9895-F18E-EB8E-6A29-5D35C8E99602}"/>
          </ac:spMkLst>
        </pc:spChg>
        <pc:picChg chg="mod">
          <ac:chgData name="Eytan Suchard" userId="2512b3273f17d752" providerId="LiveId" clId="{8322F099-1415-47B7-AB65-AC617AAF1F64}" dt="2024-10-30T17:24:51.819" v="1970" actId="1076"/>
          <ac:picMkLst>
            <pc:docMk/>
            <pc:sldMk cId="1014241809" sldId="273"/>
            <ac:picMk id="4" creationId="{6390342F-E5EC-1869-2D9F-D3D6B75AB3BD}"/>
          </ac:picMkLst>
        </pc:picChg>
      </pc:sldChg>
      <pc:sldChg chg="modSp mod">
        <pc:chgData name="Eytan Suchard" userId="2512b3273f17d752" providerId="LiveId" clId="{8322F099-1415-47B7-AB65-AC617AAF1F64}" dt="2024-10-30T17:27:08.538" v="1998" actId="14100"/>
        <pc:sldMkLst>
          <pc:docMk/>
          <pc:sldMk cId="1271446154" sldId="274"/>
        </pc:sldMkLst>
        <pc:spChg chg="mod">
          <ac:chgData name="Eytan Suchard" userId="2512b3273f17d752" providerId="LiveId" clId="{8322F099-1415-47B7-AB65-AC617AAF1F64}" dt="2024-10-30T17:26:58.930" v="1995" actId="27636"/>
          <ac:spMkLst>
            <pc:docMk/>
            <pc:sldMk cId="1271446154" sldId="274"/>
            <ac:spMk id="2" creationId="{9833C293-522D-A15D-53B7-4A544E3425C0}"/>
          </ac:spMkLst>
        </pc:spChg>
        <pc:spChg chg="mod">
          <ac:chgData name="Eytan Suchard" userId="2512b3273f17d752" providerId="LiveId" clId="{8322F099-1415-47B7-AB65-AC617AAF1F64}" dt="2024-10-30T17:27:08.538" v="1998" actId="14100"/>
          <ac:spMkLst>
            <pc:docMk/>
            <pc:sldMk cId="1271446154" sldId="274"/>
            <ac:spMk id="3" creationId="{B372C1DE-2467-2765-7890-CDB4893BB9A3}"/>
          </ac:spMkLst>
        </pc:spChg>
      </pc:sldChg>
      <pc:sldChg chg="modSp mod">
        <pc:chgData name="Eytan Suchard" userId="2512b3273f17d752" providerId="LiveId" clId="{8322F099-1415-47B7-AB65-AC617AAF1F64}" dt="2024-10-30T16:35:15.715" v="603" actId="14100"/>
        <pc:sldMkLst>
          <pc:docMk/>
          <pc:sldMk cId="546296918" sldId="275"/>
        </pc:sldMkLst>
        <pc:spChg chg="mod">
          <ac:chgData name="Eytan Suchard" userId="2512b3273f17d752" providerId="LiveId" clId="{8322F099-1415-47B7-AB65-AC617AAF1F64}" dt="2024-10-30T16:35:09.109" v="601" actId="14100"/>
          <ac:spMkLst>
            <pc:docMk/>
            <pc:sldMk cId="546296918" sldId="275"/>
            <ac:spMk id="2" creationId="{E51FEA83-5EA7-D93B-AAA6-C9D51A698492}"/>
          </ac:spMkLst>
        </pc:spChg>
        <pc:spChg chg="mod">
          <ac:chgData name="Eytan Suchard" userId="2512b3273f17d752" providerId="LiveId" clId="{8322F099-1415-47B7-AB65-AC617AAF1F64}" dt="2024-10-30T16:35:15.715" v="603" actId="14100"/>
          <ac:spMkLst>
            <pc:docMk/>
            <pc:sldMk cId="546296918" sldId="275"/>
            <ac:spMk id="3" creationId="{05BF873B-4E97-8B5E-6B15-311B678237D9}"/>
          </ac:spMkLst>
        </pc:spChg>
      </pc:sldChg>
      <pc:sldChg chg="modSp mod">
        <pc:chgData name="Eytan Suchard" userId="2512b3273f17d752" providerId="LiveId" clId="{8322F099-1415-47B7-AB65-AC617AAF1F64}" dt="2024-10-30T16:34:45.748" v="600" actId="1076"/>
        <pc:sldMkLst>
          <pc:docMk/>
          <pc:sldMk cId="2067553493" sldId="278"/>
        </pc:sldMkLst>
        <pc:spChg chg="mod">
          <ac:chgData name="Eytan Suchard" userId="2512b3273f17d752" providerId="LiveId" clId="{8322F099-1415-47B7-AB65-AC617AAF1F64}" dt="2024-10-30T16:34:37.395" v="599" actId="14100"/>
          <ac:spMkLst>
            <pc:docMk/>
            <pc:sldMk cId="2067553493" sldId="278"/>
            <ac:spMk id="2" creationId="{76C1BE42-1D15-7DB3-E8C8-41A6E796DE5B}"/>
          </ac:spMkLst>
        </pc:spChg>
        <pc:spChg chg="mod">
          <ac:chgData name="Eytan Suchard" userId="2512b3273f17d752" providerId="LiveId" clId="{8322F099-1415-47B7-AB65-AC617AAF1F64}" dt="2024-10-30T16:34:45.748" v="600" actId="1076"/>
          <ac:spMkLst>
            <pc:docMk/>
            <pc:sldMk cId="2067553493" sldId="278"/>
            <ac:spMk id="3" creationId="{FD61D8AD-2B25-9505-C565-9563C64D90F0}"/>
          </ac:spMkLst>
        </pc:spChg>
      </pc:sldChg>
      <pc:sldChg chg="modSp mod">
        <pc:chgData name="Eytan Suchard" userId="2512b3273f17d752" providerId="LiveId" clId="{8322F099-1415-47B7-AB65-AC617AAF1F64}" dt="2024-10-30T16:33:57.922" v="596" actId="20577"/>
        <pc:sldMkLst>
          <pc:docMk/>
          <pc:sldMk cId="319164221" sldId="280"/>
        </pc:sldMkLst>
        <pc:spChg chg="mod">
          <ac:chgData name="Eytan Suchard" userId="2512b3273f17d752" providerId="LiveId" clId="{8322F099-1415-47B7-AB65-AC617AAF1F64}" dt="2024-10-30T16:33:57.922" v="596" actId="20577"/>
          <ac:spMkLst>
            <pc:docMk/>
            <pc:sldMk cId="319164221" sldId="280"/>
            <ac:spMk id="2" creationId="{41459B55-5E90-6770-97FA-E4624AB02AED}"/>
          </ac:spMkLst>
        </pc:spChg>
      </pc:sldChg>
      <pc:sldChg chg="modSp mod">
        <pc:chgData name="Eytan Suchard" userId="2512b3273f17d752" providerId="LiveId" clId="{8322F099-1415-47B7-AB65-AC617AAF1F64}" dt="2024-10-30T17:38:20.708" v="2007" actId="113"/>
        <pc:sldMkLst>
          <pc:docMk/>
          <pc:sldMk cId="3923038365" sldId="282"/>
        </pc:sldMkLst>
        <pc:spChg chg="mod">
          <ac:chgData name="Eytan Suchard" userId="2512b3273f17d752" providerId="LiveId" clId="{8322F099-1415-47B7-AB65-AC617AAF1F64}" dt="2024-10-30T17:38:20.708" v="2007" actId="113"/>
          <ac:spMkLst>
            <pc:docMk/>
            <pc:sldMk cId="3923038365" sldId="282"/>
            <ac:spMk id="3" creationId="{93EB6488-CD94-A16F-2966-DF7A8E635F2D}"/>
          </ac:spMkLst>
        </pc:spChg>
      </pc:sldChg>
      <pc:sldChg chg="modSp mod">
        <pc:chgData name="Eytan Suchard" userId="2512b3273f17d752" providerId="LiveId" clId="{8322F099-1415-47B7-AB65-AC617AAF1F64}" dt="2024-10-30T19:01:49.692" v="2174" actId="14100"/>
        <pc:sldMkLst>
          <pc:docMk/>
          <pc:sldMk cId="1170229249" sldId="283"/>
        </pc:sldMkLst>
        <pc:spChg chg="mod">
          <ac:chgData name="Eytan Suchard" userId="2512b3273f17d752" providerId="LiveId" clId="{8322F099-1415-47B7-AB65-AC617AAF1F64}" dt="2024-10-30T19:01:49.692" v="2174" actId="14100"/>
          <ac:spMkLst>
            <pc:docMk/>
            <pc:sldMk cId="1170229249" sldId="283"/>
            <ac:spMk id="3" creationId="{6F0CB0F9-C687-6E2D-3BC7-9D716770D96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4264D7-ABAF-4363-A7A4-429A08C4668F}" type="datetimeFigureOut">
              <a:rPr lang="en-US" smtClean="0"/>
              <a:t>10/30/2024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C4E8AB-01E9-4A24-96DB-D572F6F27274}" type="slidenum">
              <a:rPr lang="en-US" smtClean="0"/>
              <a:t>‹#›</a:t>
            </a:fld>
            <a:endParaRPr lang="en-US"/>
          </a:p>
        </p:txBody>
      </p:sp>
    </p:spTree>
    <p:extLst>
      <p:ext uri="{BB962C8B-B14F-4D97-AF65-F5344CB8AC3E}">
        <p14:creationId xmlns:p14="http://schemas.microsoft.com/office/powerpoint/2010/main" val="4096457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4E8AB-01E9-4A24-96DB-D572F6F27274}" type="slidenum">
              <a:rPr lang="en-US" smtClean="0"/>
              <a:t>3</a:t>
            </a:fld>
            <a:endParaRPr lang="en-US"/>
          </a:p>
        </p:txBody>
      </p:sp>
    </p:spTree>
    <p:extLst>
      <p:ext uri="{BB962C8B-B14F-4D97-AF65-F5344CB8AC3E}">
        <p14:creationId xmlns:p14="http://schemas.microsoft.com/office/powerpoint/2010/main" val="4170410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81C77-13A5-2BA5-84EC-24168B8BB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4E21D3-3FEB-86C7-BF6C-19ACAF9348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4AE27C-AB86-E642-7578-B9799EC93CBF}"/>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5" name="Footer Placeholder 4">
            <a:extLst>
              <a:ext uri="{FF2B5EF4-FFF2-40B4-BE49-F238E27FC236}">
                <a16:creationId xmlns:a16="http://schemas.microsoft.com/office/drawing/2014/main" id="{0F15DB43-B61E-5F45-BF11-1AC7281FE8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D3115D-DEB6-15EF-7A45-FD520A82B5AA}"/>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1526794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36C56-CF93-4F28-FE18-AB1AC37DF1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37944D-DDB0-557A-F8F9-5081C41270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85A78B-935B-4B7E-F0B1-DFC4F41F66B1}"/>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5" name="Footer Placeholder 4">
            <a:extLst>
              <a:ext uri="{FF2B5EF4-FFF2-40B4-BE49-F238E27FC236}">
                <a16:creationId xmlns:a16="http://schemas.microsoft.com/office/drawing/2014/main" id="{750ECA34-FFB9-6EBE-F42A-6C7201A2CA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268BF0-5987-3A75-79D9-68C50B47304C}"/>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3846106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CEDC94-8972-6DAB-F5FA-318E185188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A5BD0E-B045-175D-DF25-30D5692921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8AD544-10FD-1D38-7943-5DC48C89196A}"/>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5" name="Footer Placeholder 4">
            <a:extLst>
              <a:ext uri="{FF2B5EF4-FFF2-40B4-BE49-F238E27FC236}">
                <a16:creationId xmlns:a16="http://schemas.microsoft.com/office/drawing/2014/main" id="{5279CC4C-AF85-D0CB-330E-D6C7AB8FBF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040AB4-CB2D-A534-BC8B-77B82AEC31C4}"/>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3575658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53377-56CD-7906-6990-CC046C9FE0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502558-6F4D-A7A2-7C99-2E65774648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429797-DE6A-ED21-8D62-68F8EEC40EF4}"/>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5" name="Footer Placeholder 4">
            <a:extLst>
              <a:ext uri="{FF2B5EF4-FFF2-40B4-BE49-F238E27FC236}">
                <a16:creationId xmlns:a16="http://schemas.microsoft.com/office/drawing/2014/main" id="{46FA7783-C763-2B5D-9591-D6A215C840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C50038-85AA-AFD0-4409-356923DD8A60}"/>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2345907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71F4A-114C-9901-7A27-BC3F59BDF6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44DEC4-C8CF-EF59-26E0-D45F38A30C4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87AA97-7CAA-663E-770D-560C7C48D0FC}"/>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5" name="Footer Placeholder 4">
            <a:extLst>
              <a:ext uri="{FF2B5EF4-FFF2-40B4-BE49-F238E27FC236}">
                <a16:creationId xmlns:a16="http://schemas.microsoft.com/office/drawing/2014/main" id="{33F03E89-8B73-21FC-9393-2A535786ED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23BD8F-BD72-21BD-3970-0F64E6CA4C61}"/>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3350098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3698B-F8A4-62C1-A9C5-2D4CC48B11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D3966B-BD4A-3631-4FC5-6FE25A3BC0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2C0823-EB22-5A18-4EE6-4683143D0C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FE3439-CC20-D2F4-8AC5-C974D0D1DF6A}"/>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6" name="Footer Placeholder 5">
            <a:extLst>
              <a:ext uri="{FF2B5EF4-FFF2-40B4-BE49-F238E27FC236}">
                <a16:creationId xmlns:a16="http://schemas.microsoft.com/office/drawing/2014/main" id="{02F820F7-9C24-C947-A6DC-63FFBECD22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7717CD-161A-425C-4567-8E95E8727A3E}"/>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1613406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9FBDA-8C5D-5747-C9A6-5E9D5D13C8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B7207BE-D4DE-5B88-A6B3-AD450AAD86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CB19B6-63EC-450F-1552-CDF183A521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CCDBEC-DFE4-79A6-6128-333AD75451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27834F-60E9-4767-1D05-29A8496989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67BC82-03CF-1528-51C6-6526E833C482}"/>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8" name="Footer Placeholder 7">
            <a:extLst>
              <a:ext uri="{FF2B5EF4-FFF2-40B4-BE49-F238E27FC236}">
                <a16:creationId xmlns:a16="http://schemas.microsoft.com/office/drawing/2014/main" id="{39258090-1E9E-A720-0730-C7B33D19EE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010709-FAA9-47B9-411B-2428F8DA9D86}"/>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4261249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19CC4-AC02-4E02-AAA9-B6FFD360D3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8F883C-0453-2FC8-7E2B-0DC8BFDAA5D1}"/>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4" name="Footer Placeholder 3">
            <a:extLst>
              <a:ext uri="{FF2B5EF4-FFF2-40B4-BE49-F238E27FC236}">
                <a16:creationId xmlns:a16="http://schemas.microsoft.com/office/drawing/2014/main" id="{8F867F63-A21F-9DEE-3B14-614977A048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5DC73A-AD7A-89E6-B9C0-DC5287695C22}"/>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1472110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BA2D5D-8E3A-BA44-5246-431F5DF6A2EB}"/>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3" name="Footer Placeholder 2">
            <a:extLst>
              <a:ext uri="{FF2B5EF4-FFF2-40B4-BE49-F238E27FC236}">
                <a16:creationId xmlns:a16="http://schemas.microsoft.com/office/drawing/2014/main" id="{FC2588A4-5DD6-8DDA-A13D-14B06E8A12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E320AD-E5E9-03BA-8A17-F43858893CE6}"/>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831985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ADF9E-0662-B310-C8B7-10C34F05AD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A5A078-7DEE-947F-112C-2D12CA4B97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12CCFB-A08F-6299-A286-DCE9670B87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234A5B-A417-A05B-091C-602EB85CF544}"/>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6" name="Footer Placeholder 5">
            <a:extLst>
              <a:ext uri="{FF2B5EF4-FFF2-40B4-BE49-F238E27FC236}">
                <a16:creationId xmlns:a16="http://schemas.microsoft.com/office/drawing/2014/main" id="{41A3B67D-FC7D-99E0-A3A2-BEDFAF53F0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24E4F2-F07F-CB42-3F29-EDAD4AA84046}"/>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1853162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D5555-628A-F036-AF97-6AD24BEC7C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DF5CB8-AF3B-C963-5A87-8B18A8C8E0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CCC8DD3-D607-16E8-8731-FE4A66F5B3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046D89-066C-E92A-C249-076C06B29909}"/>
              </a:ext>
            </a:extLst>
          </p:cNvPr>
          <p:cNvSpPr>
            <a:spLocks noGrp="1"/>
          </p:cNvSpPr>
          <p:nvPr>
            <p:ph type="dt" sz="half" idx="10"/>
          </p:nvPr>
        </p:nvSpPr>
        <p:spPr/>
        <p:txBody>
          <a:bodyPr/>
          <a:lstStyle/>
          <a:p>
            <a:fld id="{68133D3A-9667-4681-9E32-BF41278E041B}" type="datetimeFigureOut">
              <a:rPr lang="en-US" smtClean="0"/>
              <a:t>10/30/2024</a:t>
            </a:fld>
            <a:endParaRPr lang="en-US"/>
          </a:p>
        </p:txBody>
      </p:sp>
      <p:sp>
        <p:nvSpPr>
          <p:cNvPr id="6" name="Footer Placeholder 5">
            <a:extLst>
              <a:ext uri="{FF2B5EF4-FFF2-40B4-BE49-F238E27FC236}">
                <a16:creationId xmlns:a16="http://schemas.microsoft.com/office/drawing/2014/main" id="{2A448E90-3A5A-AD94-03C2-C67CD70E21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94EF8A-6F7F-1B9F-3E56-F9FECD3E5973}"/>
              </a:ext>
            </a:extLst>
          </p:cNvPr>
          <p:cNvSpPr>
            <a:spLocks noGrp="1"/>
          </p:cNvSpPr>
          <p:nvPr>
            <p:ph type="sldNum" sz="quarter" idx="12"/>
          </p:nvPr>
        </p:nvSpPr>
        <p:spPr/>
        <p:txBody>
          <a:bodyPr/>
          <a:lstStyle/>
          <a:p>
            <a:fld id="{8FF2276B-3112-4276-A541-B917BFF78894}" type="slidenum">
              <a:rPr lang="en-US" smtClean="0"/>
              <a:t>‹#›</a:t>
            </a:fld>
            <a:endParaRPr lang="en-US"/>
          </a:p>
        </p:txBody>
      </p:sp>
    </p:spTree>
    <p:extLst>
      <p:ext uri="{BB962C8B-B14F-4D97-AF65-F5344CB8AC3E}">
        <p14:creationId xmlns:p14="http://schemas.microsoft.com/office/powerpoint/2010/main" val="2635408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503D35-7096-48C9-F83A-F69A1B3D3C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2E59F4-06D3-AC89-FDB1-8E67AD3731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B41EF1-E59F-B113-B028-82E2FB19BE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8133D3A-9667-4681-9E32-BF41278E041B}" type="datetimeFigureOut">
              <a:rPr lang="en-US" smtClean="0"/>
              <a:t>10/30/2024</a:t>
            </a:fld>
            <a:endParaRPr lang="en-US"/>
          </a:p>
        </p:txBody>
      </p:sp>
      <p:sp>
        <p:nvSpPr>
          <p:cNvPr id="5" name="Footer Placeholder 4">
            <a:extLst>
              <a:ext uri="{FF2B5EF4-FFF2-40B4-BE49-F238E27FC236}">
                <a16:creationId xmlns:a16="http://schemas.microsoft.com/office/drawing/2014/main" id="{74A22549-D7CF-97FD-1FBF-B6BD181487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4CF9E30-3F9B-31C0-982A-CE9A2B7766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F2276B-3112-4276-A541-B917BFF78894}" type="slidenum">
              <a:rPr lang="en-US" smtClean="0"/>
              <a:t>‹#›</a:t>
            </a:fld>
            <a:endParaRPr lang="en-US"/>
          </a:p>
        </p:txBody>
      </p:sp>
    </p:spTree>
    <p:extLst>
      <p:ext uri="{BB962C8B-B14F-4D97-AF65-F5344CB8AC3E}">
        <p14:creationId xmlns:p14="http://schemas.microsoft.com/office/powerpoint/2010/main" val="1448963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4A31C-17DB-A63C-65DD-7311F6FB9FCA}"/>
              </a:ext>
            </a:extLst>
          </p:cNvPr>
          <p:cNvSpPr>
            <a:spLocks noGrp="1"/>
          </p:cNvSpPr>
          <p:nvPr>
            <p:ph type="title"/>
          </p:nvPr>
        </p:nvSpPr>
        <p:spPr/>
        <p:txBody>
          <a:bodyPr/>
          <a:lstStyle/>
          <a:p>
            <a:r>
              <a:rPr lang="en-US" dirty="0"/>
              <a:t>Project: Electro-gravitational implementation of a Hermann Bondi inertial dipole</a:t>
            </a:r>
          </a:p>
        </p:txBody>
      </p:sp>
      <p:sp>
        <p:nvSpPr>
          <p:cNvPr id="3" name="Content Placeholder 2">
            <a:extLst>
              <a:ext uri="{FF2B5EF4-FFF2-40B4-BE49-F238E27FC236}">
                <a16:creationId xmlns:a16="http://schemas.microsoft.com/office/drawing/2014/main" id="{93EB6488-CD94-A16F-2966-DF7A8E635F2D}"/>
              </a:ext>
            </a:extLst>
          </p:cNvPr>
          <p:cNvSpPr>
            <a:spLocks noGrp="1"/>
          </p:cNvSpPr>
          <p:nvPr>
            <p:ph idx="1"/>
          </p:nvPr>
        </p:nvSpPr>
        <p:spPr>
          <a:xfrm>
            <a:off x="838200" y="1825624"/>
            <a:ext cx="10515600" cy="4734201"/>
          </a:xfrm>
        </p:spPr>
        <p:txBody>
          <a:bodyPr>
            <a:normAutofit fontScale="92500" lnSpcReduction="10000"/>
          </a:bodyPr>
          <a:lstStyle/>
          <a:p>
            <a:r>
              <a:rPr lang="en-US" dirty="0"/>
              <a:t>An anti-gravity bottom plate pushes a top gravity plate above it upwards.</a:t>
            </a:r>
          </a:p>
          <a:p>
            <a:r>
              <a:rPr lang="en-US" dirty="0"/>
              <a:t>The top gravity plate pulls the anti-gravity plate.</a:t>
            </a:r>
          </a:p>
          <a:p>
            <a:r>
              <a:rPr lang="en-US" dirty="0"/>
              <a:t>The result is an aircraft that will outperform any conventional plane.</a:t>
            </a:r>
          </a:p>
          <a:p>
            <a:r>
              <a:rPr lang="en-US" dirty="0"/>
              <a:t>Space travel will become commonplace.</a:t>
            </a:r>
          </a:p>
          <a:p>
            <a:r>
              <a:rPr lang="en-US" dirty="0"/>
              <a:t>No more cars or roads will be needed.</a:t>
            </a:r>
          </a:p>
          <a:p>
            <a:r>
              <a:rPr lang="en-US" dirty="0"/>
              <a:t>Energy can be obtained from spacetime by the “Mach principle” on the expense of the gravitational energy of far bodies of mass. If you need further reading, look for “</a:t>
            </a:r>
            <a:r>
              <a:rPr lang="en-US" b="1" dirty="0"/>
              <a:t>Inertial Induction</a:t>
            </a:r>
            <a:r>
              <a:rPr lang="en-US" dirty="0"/>
              <a:t>” for example. Feasible if it does not affect the orbit of the moon or the orbit of the Earth around the sun, i.e. if energy extraction is well distributed on all bodies of mass. </a:t>
            </a:r>
          </a:p>
          <a:p>
            <a:pPr marL="0" indent="0">
              <a:buNone/>
            </a:pPr>
            <a:endParaRPr lang="en-US" dirty="0"/>
          </a:p>
        </p:txBody>
      </p:sp>
    </p:spTree>
    <p:extLst>
      <p:ext uri="{BB962C8B-B14F-4D97-AF65-F5344CB8AC3E}">
        <p14:creationId xmlns:p14="http://schemas.microsoft.com/office/powerpoint/2010/main" val="3923038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9377F2F3-7E09-9C55-E480-7460969318D9}"/>
                  </a:ext>
                </a:extLst>
              </p:cNvPr>
              <p:cNvSpPr>
                <a:spLocks noGrp="1"/>
              </p:cNvSpPr>
              <p:nvPr>
                <p:ph type="ctrTitle"/>
              </p:nvPr>
            </p:nvSpPr>
            <p:spPr>
              <a:xfrm>
                <a:off x="1524000" y="127222"/>
                <a:ext cx="9144000" cy="866692"/>
              </a:xfrm>
            </p:spPr>
            <p:txBody>
              <a:bodyPr>
                <a:noAutofit/>
              </a:bodyPr>
              <a:lstStyle/>
              <a:p>
                <a:r>
                  <a:rPr lang="en-US" sz="2800" dirty="0"/>
                  <a:t>The non-covariant classical limit – the reason for the </a:t>
                </a:r>
                <a14:m>
                  <m:oMath xmlns:m="http://schemas.openxmlformats.org/officeDocument/2006/math">
                    <m:r>
                      <a:rPr lang="en-US" sz="2800" i="1" smtClean="0">
                        <a:effectLst/>
                        <a:latin typeface="Cambria Math" panose="02040503050406030204" pitchFamily="18" charset="0"/>
                        <a:ea typeface="Times New Roman" panose="02020603050405020304" pitchFamily="18" charset="0"/>
                        <a:cs typeface="Times New Roman" panose="02020603050405020304" pitchFamily="18" charset="0"/>
                      </a:rPr>
                      <m:t>8</m:t>
                    </m:r>
                    <m:r>
                      <a:rPr lang="en-US" sz="2800" i="1" smtClean="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800" i="1" smtClean="0">
                        <a:effectLst/>
                        <a:latin typeface="Cambria Math" panose="02040503050406030204" pitchFamily="18" charset="0"/>
                        <a:ea typeface="Times New Roman" panose="02020603050405020304" pitchFamily="18" charset="0"/>
                        <a:cs typeface="Times New Roman" panose="02020603050405020304" pitchFamily="18" charset="0"/>
                      </a:rPr>
                      <m:t>𝐾</m:t>
                    </m:r>
                  </m:oMath>
                </a14:m>
                <a:r>
                  <a:rPr lang="en-US" sz="2800" dirty="0"/>
                  <a:t> coefficient</a:t>
                </a:r>
              </a:p>
            </p:txBody>
          </p:sp>
        </mc:Choice>
        <mc:Fallback xmlns="">
          <p:sp>
            <p:nvSpPr>
              <p:cNvPr id="2" name="Title 1">
                <a:extLst>
                  <a:ext uri="{FF2B5EF4-FFF2-40B4-BE49-F238E27FC236}">
                    <a16:creationId xmlns:a16="http://schemas.microsoft.com/office/drawing/2014/main" id="{9377F2F3-7E09-9C55-E480-7460969318D9}"/>
                  </a:ext>
                </a:extLst>
              </p:cNvPr>
              <p:cNvSpPr>
                <a:spLocks noGrp="1" noRot="1" noChangeAspect="1" noMove="1" noResize="1" noEditPoints="1" noAdjustHandles="1" noChangeArrowheads="1" noChangeShapeType="1" noTextEdit="1"/>
              </p:cNvSpPr>
              <p:nvPr>
                <p:ph type="ctrTitle"/>
              </p:nvPr>
            </p:nvSpPr>
            <p:spPr>
              <a:xfrm>
                <a:off x="1524000" y="127222"/>
                <a:ext cx="9144000" cy="866692"/>
              </a:xfrm>
              <a:blipFill>
                <a:blip r:embed="rId2"/>
                <a:stretch>
                  <a:fillRect t="-11972" b="-1971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Subtitle 2">
                <a:extLst>
                  <a:ext uri="{FF2B5EF4-FFF2-40B4-BE49-F238E27FC236}">
                    <a16:creationId xmlns:a16="http://schemas.microsoft.com/office/drawing/2014/main" id="{E6F512A4-2948-5FE2-29EA-0EE081B1CD03}"/>
                  </a:ext>
                </a:extLst>
              </p:cNvPr>
              <p:cNvSpPr>
                <a:spLocks noGrp="1"/>
              </p:cNvSpPr>
              <p:nvPr>
                <p:ph type="subTitle" idx="1"/>
              </p:nvPr>
            </p:nvSpPr>
            <p:spPr>
              <a:xfrm>
                <a:off x="1524000" y="898498"/>
                <a:ext cx="9144000" cy="5832280"/>
              </a:xfrm>
            </p:spPr>
            <p:txBody>
              <a:bodyPr>
                <a:normAutofit lnSpcReduction="10000"/>
              </a:bodyPr>
              <a:lstStyle/>
              <a:p>
                <a:r>
                  <a:rPr lang="en-US" dirty="0"/>
                  <a:t>Being at rest in a Newtonian gravity field by a non-geodesic acceleration field that prevents free fall, the acceleration field energy should be equal to the Newtonian gravitational energy:</a:t>
                </a:r>
              </a:p>
              <a:p>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𝐾</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𝑀</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𝐾</m:t>
                          </m:r>
                        </m:den>
                      </m:f>
                      <m:nary>
                        <m:naryPr>
                          <m:limLoc m:val="undOvr"/>
                          <m:subHide m:val="on"/>
                          <m:sup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naryPr>
                        <m:sub/>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𝐾</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𝑀</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m:t>
                                  </m:r>
                                </m:sup>
                              </m:sSup>
                            </m:den>
                          </m:f>
                        </m:e>
                      </m:nary>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nary>
                        <m:naryPr>
                          <m:limLoc m:val="undOvr"/>
                          <m:subHide m:val="on"/>
                          <m:sup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naryPr>
                        <m:sub/>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𝑔</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𝐾</m:t>
                              </m:r>
                            </m:den>
                          </m:f>
                        </m:e>
                      </m:nary>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𝑑𝑉𝑜𝑙𝑢𝑚𝑒</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nary>
                        <m:naryPr>
                          <m:limLoc m:val="undOvr"/>
                          <m:subHide m:val="on"/>
                          <m:sup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naryPr>
                        <m:sub/>
                        <m:sup/>
                        <m:e>
                          <m:f>
                            <m:f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𝐾</m:t>
                              </m:r>
                            </m:den>
                          </m:f>
                        </m:e>
                      </m:nary>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𝑑𝑉𝑜𝑙𝑢𝑚𝑒</m:t>
                      </m:r>
                    </m:oMath>
                  </m:oMathPara>
                </a14:m>
                <a:endParaRPr lang="en-US" dirty="0"/>
              </a:p>
              <a:p>
                <a:r>
                  <a:rPr lang="en-US" dirty="0"/>
                  <a:t>Comparing to the energy density of non-covariant classical field</a:t>
                </a:r>
              </a:p>
              <a:p>
                <a:pPr/>
                <a14:m>
                  <m:oMathPara xmlns:m="http://schemas.openxmlformats.org/officeDocument/2006/math">
                    <m:oMathParaPr>
                      <m:jc m:val="centerGroup"/>
                    </m:oMathParaPr>
                    <m:oMath xmlns:m="http://schemas.openxmlformats.org/officeDocument/2006/math">
                      <m:f>
                        <m:fPr>
                          <m:ctrlPr>
                            <a:rPr lang="en-US" sz="1800" i="1">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latin typeface="Cambria Math" panose="02040503050406030204" pitchFamily="18" charset="0"/>
                                  <a:ea typeface="Times New Roman" panose="02020603050405020304" pitchFamily="18" charset="0"/>
                                  <a:cs typeface="Times New Roman" panose="02020603050405020304" pitchFamily="18" charset="0"/>
                                </a:rPr>
                                <m:t>𝑎</m:t>
                              </m:r>
                            </m:e>
                            <m:sup>
                              <m:r>
                                <a:rPr lang="en-US" sz="1800" i="1">
                                  <a:latin typeface="Cambria Math" panose="02040503050406030204" pitchFamily="18" charset="0"/>
                                  <a:ea typeface="Times New Roman" panose="02020603050405020304" pitchFamily="18" charset="0"/>
                                  <a:cs typeface="Times New Roman" panose="02020603050405020304" pitchFamily="18" charset="0"/>
                                </a:rPr>
                                <m:t>2</m:t>
                              </m:r>
                            </m:sup>
                          </m:sSup>
                        </m:num>
                        <m:den>
                          <m:r>
                            <a:rPr lang="en-US" sz="1800" i="1">
                              <a:latin typeface="Cambria Math" panose="02040503050406030204" pitchFamily="18" charset="0"/>
                              <a:ea typeface="Times New Roman" panose="02020603050405020304" pitchFamily="18" charset="0"/>
                              <a:cs typeface="Times New Roman" panose="02020603050405020304" pitchFamily="18" charset="0"/>
                            </a:rPr>
                            <m:t>8</m:t>
                          </m:r>
                          <m:r>
                            <a:rPr lang="en-US" sz="1800" i="1">
                              <a:latin typeface="Cambria Math" panose="02040503050406030204" pitchFamily="18" charset="0"/>
                              <a:ea typeface="Times New Roman" panose="02020603050405020304" pitchFamily="18" charset="0"/>
                              <a:cs typeface="Times New Roman" panose="02020603050405020304" pitchFamily="18" charset="0"/>
                            </a:rPr>
                            <m:t>𝜋</m:t>
                          </m:r>
                          <m:r>
                            <a:rPr lang="en-US" sz="1800" i="1">
                              <a:latin typeface="Cambria Math" panose="02040503050406030204" pitchFamily="18" charset="0"/>
                              <a:ea typeface="Times New Roman" panose="02020603050405020304" pitchFamily="18" charset="0"/>
                              <a:cs typeface="Times New Roman" panose="02020603050405020304" pitchFamily="18" charset="0"/>
                            </a:rPr>
                            <m:t>𝐾</m:t>
                          </m:r>
                        </m:den>
                      </m:f>
                      <m:r>
                        <a:rPr lang="en-US" sz="1800" b="0" i="1" smtClean="0">
                          <a:latin typeface="Cambria Math" panose="02040503050406030204" pitchFamily="18" charset="0"/>
                          <a:ea typeface="Times New Roman" panose="02020603050405020304" pitchFamily="18" charset="0"/>
                          <a:cs typeface="Times New Roman" panose="02020603050405020304" pitchFamily="18" charset="0"/>
                        </a:rPr>
                        <m:t>=</m:t>
                      </m:r>
                      <m:r>
                        <a:rPr lang="en-US" sz="1800" i="1">
                          <a:latin typeface="Cambria Math" panose="02040503050406030204" pitchFamily="18" charset="0"/>
                          <a:ea typeface="Times New Roman" panose="02020603050405020304" pitchFamily="18" charset="0"/>
                          <a:cs typeface="Times New Roman" panose="02020603050405020304" pitchFamily="18" charset="0"/>
                        </a:rPr>
                        <m:t> </m:t>
                      </m:r>
                      <m:r>
                        <a:rPr lang="en-US" sz="1800" i="1" smtClean="0">
                          <a:effectLst/>
                          <a:latin typeface="Cambria Math" panose="02040503050406030204" pitchFamily="18" charset="0"/>
                          <a:ea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p>
                          </m:sSup>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8</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𝐾</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𝜀</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Sub>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𝐸</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d>
                        <m:dPr>
                          <m:begChr m:val="‖"/>
                          <m:end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p>
                          </m:sSup>
                        </m:e>
                      </m:ra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d>
                        <m:dPr>
                          <m:begChr m:val="‖"/>
                          <m:end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𝐸</m:t>
                          </m:r>
                        </m:e>
                      </m:d>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𝐾</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𝜀</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Sub>
                        </m:e>
                      </m:rad>
                    </m:oMath>
                  </m:oMathPara>
                </a14:m>
                <a:endParaRPr lang="en-US" dirty="0"/>
              </a:p>
              <a:p>
                <a:r>
                  <a:rPr lang="en-US" dirty="0"/>
                  <a:t>Indeed, a very weak acceleration field under to electric field!</a:t>
                </a:r>
              </a:p>
              <a:p>
                <a:r>
                  <a:rPr lang="en-US" dirty="0"/>
                  <a:t>Requires 1 million volts / 1mm to achieve 8.61 cm/sec^2 but as we shall see, due to a surprising gravity/anti-gravity by charge, this value reduces to 4.305 cm/sec^2. Is it just an acceleration of a unit vector or a real acceleration? The author prefers real acceleration due to the principle of parsimony. So, we also have a relation to charge density as the divergence of the field</a:t>
                </a:r>
              </a:p>
              <a:p>
                <a:pPr/>
                <a14:m>
                  <m:oMathPara xmlns:m="http://schemas.openxmlformats.org/officeDocument/2006/math">
                    <m:oMathParaPr>
                      <m:jc m:val="centerGroup"/>
                    </m:oMathParaPr>
                    <m:oMath xmlns:m="http://schemas.openxmlformats.org/officeDocument/2006/math">
                      <m:sSup>
                        <m:sSupPr>
                          <m:ctrlPr>
                            <a:rPr lang="en-US" sz="1800" i="1" smtClean="0">
                              <a:effectLst/>
                              <a:latin typeface="Cambria Math" panose="02040503050406030204" pitchFamily="18" charset="0"/>
                              <a:cs typeface="Times New Roman" panose="02020603050405020304" pitchFamily="18" charset="0"/>
                            </a:rPr>
                          </m:ctrlPr>
                        </m:sSupPr>
                        <m:e>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p>
                      </m:sSup>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𝑎</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p>
                          </m:sSup>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num>
                        <m:den>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𝑐</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i="1">
                              <a:effectLst/>
                              <a:latin typeface="Cambria Math" panose="02040503050406030204" pitchFamily="18" charset="0"/>
                              <a:ea typeface="Calibri" panose="020F0502020204030204" pitchFamily="34" charset="0"/>
                              <a:cs typeface="Times New Roman" panose="02020603050405020304" pitchFamily="18" charset="0"/>
                            </a:rPr>
                            <m:t>4</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𝜋</m:t>
                          </m:r>
                          <m:r>
                            <a:rPr lang="en-US" sz="1800" i="1">
                              <a:effectLst/>
                              <a:latin typeface="Cambria Math" panose="02040503050406030204" pitchFamily="18" charset="0"/>
                              <a:ea typeface="Calibri" panose="020F0502020204030204" pitchFamily="34" charset="0"/>
                              <a:cs typeface="Times New Roman" panose="02020603050405020304" pitchFamily="18" charset="0"/>
                            </a:rPr>
                            <m:t>𝐾</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0</m:t>
                              </m:r>
                            </m:sub>
                          </m:sSub>
                        </m:e>
                      </m:rad>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𝐸</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p>
                      </m:sSup>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i="1">
                              <a:effectLst/>
                              <a:latin typeface="Cambria Math" panose="02040503050406030204" pitchFamily="18" charset="0"/>
                              <a:ea typeface="Calibri" panose="020F0502020204030204" pitchFamily="34" charset="0"/>
                              <a:cs typeface="Times New Roman" panose="02020603050405020304" pitchFamily="18" charset="0"/>
                            </a:rPr>
                            <m:t>4</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𝜋</m:t>
                          </m:r>
                          <m:r>
                            <a:rPr lang="en-US" sz="1800" i="1">
                              <a:effectLst/>
                              <a:latin typeface="Cambria Math" panose="02040503050406030204" pitchFamily="18" charset="0"/>
                              <a:ea typeface="Calibri" panose="020F0502020204030204" pitchFamily="34" charset="0"/>
                              <a:cs typeface="Times New Roman" panose="02020603050405020304" pitchFamily="18" charset="0"/>
                            </a:rPr>
                            <m:t>𝐾</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0</m:t>
                              </m:r>
                            </m:sub>
                          </m:sSub>
                        </m:e>
                      </m:rad>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𝜌</m:t>
                          </m:r>
                        </m:num>
                        <m:den>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0</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𝑐</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ad>
                        <m:radPr>
                          <m:degHide m:val="on"/>
                          <m:ctrlPr>
                            <a:rPr lang="en-US" sz="1800" i="1">
                              <a:effectLst/>
                              <a:latin typeface="Cambria Math" panose="02040503050406030204" pitchFamily="18" charset="0"/>
                              <a:cs typeface="Times New Roman" panose="02020603050405020304" pitchFamily="18" charset="0"/>
                            </a:rPr>
                          </m:ctrlPr>
                        </m:radPr>
                        <m:deg/>
                        <m:e>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4</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𝜋</m:t>
                              </m:r>
                              <m:r>
                                <a:rPr lang="en-US" sz="1800" i="1">
                                  <a:effectLst/>
                                  <a:latin typeface="Cambria Math" panose="02040503050406030204" pitchFamily="18" charset="0"/>
                                  <a:ea typeface="Calibri" panose="020F0502020204030204" pitchFamily="34" charset="0"/>
                                  <a:cs typeface="Times New Roman" panose="02020603050405020304" pitchFamily="18" charset="0"/>
                                </a:rPr>
                                <m:t>𝐾</m:t>
                              </m:r>
                            </m:num>
                            <m:den>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0</m:t>
                                  </m:r>
                                </m:sub>
                              </m:sSub>
                            </m:den>
                          </m:f>
                        </m:e>
                      </m:rad>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𝜌</m:t>
                          </m:r>
                        </m:num>
                        <m:den>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𝑐</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oMath>
                  </m:oMathPara>
                </a14:m>
                <a:endParaRPr lang="en-US" dirty="0"/>
              </a:p>
            </p:txBody>
          </p:sp>
        </mc:Choice>
        <mc:Fallback xmlns="">
          <p:sp>
            <p:nvSpPr>
              <p:cNvPr id="3" name="Subtitle 2">
                <a:extLst>
                  <a:ext uri="{FF2B5EF4-FFF2-40B4-BE49-F238E27FC236}">
                    <a16:creationId xmlns:a16="http://schemas.microsoft.com/office/drawing/2014/main" id="{E6F512A4-2948-5FE2-29EA-0EE081B1CD03}"/>
                  </a:ext>
                </a:extLst>
              </p:cNvPr>
              <p:cNvSpPr>
                <a:spLocks noGrp="1" noRot="1" noChangeAspect="1" noMove="1" noResize="1" noEditPoints="1" noAdjustHandles="1" noChangeArrowheads="1" noChangeShapeType="1" noTextEdit="1"/>
              </p:cNvSpPr>
              <p:nvPr>
                <p:ph type="subTitle" idx="1"/>
              </p:nvPr>
            </p:nvSpPr>
            <p:spPr>
              <a:xfrm>
                <a:off x="1524000" y="898498"/>
                <a:ext cx="9144000" cy="5832280"/>
              </a:xfrm>
              <a:blipFill>
                <a:blip r:embed="rId3"/>
                <a:stretch>
                  <a:fillRect l="-667" t="-1881" r="-1267"/>
                </a:stretch>
              </a:blipFill>
            </p:spPr>
            <p:txBody>
              <a:bodyPr/>
              <a:lstStyle/>
              <a:p>
                <a:r>
                  <a:rPr lang="en-US">
                    <a:noFill/>
                  </a:rPr>
                  <a:t> </a:t>
                </a:r>
              </a:p>
            </p:txBody>
          </p:sp>
        </mc:Fallback>
      </mc:AlternateContent>
    </p:spTree>
    <p:extLst>
      <p:ext uri="{BB962C8B-B14F-4D97-AF65-F5344CB8AC3E}">
        <p14:creationId xmlns:p14="http://schemas.microsoft.com/office/powerpoint/2010/main" val="2586912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DCA18-F817-75B5-6913-A52CD9C0E5B7}"/>
              </a:ext>
            </a:extLst>
          </p:cNvPr>
          <p:cNvSpPr>
            <a:spLocks noGrp="1"/>
          </p:cNvSpPr>
          <p:nvPr>
            <p:ph type="ctrTitle"/>
          </p:nvPr>
        </p:nvSpPr>
        <p:spPr>
          <a:xfrm>
            <a:off x="1524000" y="166977"/>
            <a:ext cx="9144000" cy="2409246"/>
          </a:xfrm>
        </p:spPr>
        <p:txBody>
          <a:bodyPr>
            <a:normAutofit fontScale="90000"/>
          </a:bodyPr>
          <a:lstStyle/>
          <a:p>
            <a:r>
              <a:rPr lang="en-US" dirty="0"/>
              <a:t>The Euler Lagrange equations of the minimum action yield a very surprising result</a:t>
            </a:r>
          </a:p>
        </p:txBody>
      </p:sp>
      <mc:AlternateContent xmlns:mc="http://schemas.openxmlformats.org/markup-compatibility/2006" xmlns:a14="http://schemas.microsoft.com/office/drawing/2010/main">
        <mc:Choice Requires="a14">
          <p:sp>
            <p:nvSpPr>
              <p:cNvPr id="3" name="Subtitle 2">
                <a:extLst>
                  <a:ext uri="{FF2B5EF4-FFF2-40B4-BE49-F238E27FC236}">
                    <a16:creationId xmlns:a16="http://schemas.microsoft.com/office/drawing/2014/main" id="{DC22D1DB-C228-806B-CE15-FF765BCAA69A}"/>
                  </a:ext>
                </a:extLst>
              </p:cNvPr>
              <p:cNvSpPr>
                <a:spLocks noGrp="1"/>
              </p:cNvSpPr>
              <p:nvPr>
                <p:ph type="subTitle" idx="1"/>
              </p:nvPr>
            </p:nvSpPr>
            <p:spPr>
              <a:xfrm>
                <a:off x="1524000" y="2576223"/>
                <a:ext cx="9144000" cy="3673501"/>
              </a:xfrm>
            </p:spPr>
            <p:txBody>
              <a:bodyPr>
                <a:normAutofit fontScale="85000" lnSpcReduction="20000"/>
              </a:bodyPr>
              <a:lstStyle/>
              <a:p>
                <a:pPr marL="0" marR="0" algn="r">
                  <a:lnSpc>
                    <a:spcPct val="115000"/>
                  </a:lnSpc>
                  <a:spcBef>
                    <a:spcPts val="0"/>
                  </a:spcBef>
                  <a:spcAft>
                    <a:spcPts val="1000"/>
                  </a:spcAft>
                </a:pPr>
                <a14:m>
                  <m:oMathPara xmlns:m="http://schemas.openxmlformats.org/officeDocument/2006/math">
                    <m:oMathParaPr>
                      <m:jc m:val="centerGroup"/>
                    </m:oMathParaPr>
                    <m:oMath xmlns:m="http://schemas.openxmlformats.org/officeDocument/2006/math">
                      <m:f>
                        <m:fPr>
                          <m:ctrlPr>
                            <a:rPr lang="en-US" sz="1800" i="1" smtClean="0">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4ℶ</m:t>
                          </m:r>
                        </m:den>
                      </m:f>
                      <m:d>
                        <m:d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𝜈</m:t>
                              </m:r>
                            </m:sub>
                          </m:sSub>
                          <m:r>
                            <a:rPr lang="en-US" sz="1800" i="1">
                              <a:effectLst/>
                              <a:latin typeface="Cambria Math" panose="02040503050406030204" pitchFamily="18" charset="0"/>
                              <a:ea typeface="Calibri" panose="020F0502020204030204" pitchFamily="34" charset="0"/>
                              <a:cs typeface="Arial" panose="020B0604020202020204" pitchFamily="34" charset="0"/>
                            </a:rPr>
                            <m:t>−</m:t>
                          </m:r>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𝑔</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𝜇𝜈</m:t>
                              </m:r>
                            </m:sub>
                          </m:sSub>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𝜆</m:t>
                              </m:r>
                            </m:sub>
                          </m:sSub>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𝜆</m:t>
                              </m:r>
                            </m:sup>
                          </m:sSup>
                          <m:r>
                            <a:rPr lang="en-US" sz="1800" i="1">
                              <a:effectLst/>
                              <a:latin typeface="Cambria Math" panose="02040503050406030204" pitchFamily="18" charset="0"/>
                              <a:ea typeface="Calibri" panose="020F0502020204030204" pitchFamily="34" charset="0"/>
                              <a:cs typeface="Arial" panose="020B0604020202020204" pitchFamily="34"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p>
                          </m:sSup>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𝜈</m:t>
                                  </m:r>
                                </m:sub>
                              </m:sSub>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𝑍</m:t>
                              </m:r>
                            </m:den>
                          </m:f>
                        </m:e>
                      </m:d>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𝑅</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𝜇𝜈</m:t>
                          </m:r>
                        </m:sub>
                      </m:sSub>
                      <m:r>
                        <a:rPr lang="en-US" sz="1800" i="1">
                          <a:effectLst/>
                          <a:latin typeface="Cambria Math" panose="02040503050406030204" pitchFamily="18" charset="0"/>
                          <a:ea typeface="Calibri" panose="020F0502020204030204" pitchFamily="34" charset="0"/>
                          <a:cs typeface="Arial" panose="020B0604020202020204" pitchFamily="34" charset="0"/>
                        </a:rPr>
                        <m:t>−</m:t>
                      </m:r>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𝑅</m:t>
                      </m:r>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𝑔</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𝜇𝜈</m:t>
                          </m:r>
                        </m:sub>
                      </m:sSub>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14:m>
                  <m:oMathPara xmlns:m="http://schemas.openxmlformats.org/officeDocument/2006/math">
                    <m:oMathParaPr>
                      <m:jc m:val="centerGroup"/>
                    </m:oMathParaPr>
                    <m:oMath xmlns:m="http://schemas.openxmlformats.org/officeDocument/2006/math">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d>
                        <m:d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Arial" panose="020B0604020202020204" pitchFamily="34"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4</m:t>
                          </m:r>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p>
                          </m:sSup>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𝑘</m:t>
                              </m:r>
                            </m:sub>
                          </m:sSub>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𝑍</m:t>
                              </m:r>
                            </m:den>
                          </m:f>
                          <m:r>
                            <a:rPr lang="en-US" sz="1800" i="1">
                              <a:effectLst/>
                              <a:latin typeface="Cambria Math" panose="02040503050406030204" pitchFamily="18" charset="0"/>
                              <a:ea typeface="Calibri" panose="020F0502020204030204" pitchFamily="34" charset="0"/>
                              <a:cs typeface="Arial" panose="020B0604020202020204" pitchFamily="34"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𝑍</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𝜈</m:t>
                                  </m:r>
                                </m:sub>
                              </m:sSub>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𝜈</m:t>
                                  </m:r>
                                </m:sup>
                              </m:sSup>
                            </m:num>
                            <m:den>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𝑍</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𝑈</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e>
                      </m:d>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=0</m:t>
                      </m:r>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14:m>
                  <m:oMathPara xmlns:m="http://schemas.openxmlformats.org/officeDocument/2006/math">
                    <m:oMathParaPr>
                      <m:jc m:val="centerGroup"/>
                    </m:oMathParaPr>
                    <m:oMath xmlns:m="http://schemas.openxmlformats.org/officeDocument/2006/math">
                      <m:f>
                        <m:fPr>
                          <m:ctrlPr>
                            <a:rPr lang="en-US" sz="1800" i="1" smtClean="0">
                              <a:effectLst/>
                              <a:latin typeface="Cambria Math" panose="02040503050406030204" pitchFamily="18" charset="0"/>
                              <a:ea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Arial" panose="020B0604020202020204" pitchFamily="34" charset="0"/>
                            </a:rPr>
                            <m:t>1</m:t>
                          </m:r>
                        </m:num>
                        <m:den>
                          <m:r>
                            <a:rPr lang="en-US" sz="1800" i="1">
                              <a:effectLst/>
                              <a:latin typeface="Cambria Math" panose="02040503050406030204" pitchFamily="18" charset="0"/>
                              <a:ea typeface="Times New Roman" panose="02020603050405020304" pitchFamily="18" charset="0"/>
                              <a:cs typeface="Arial" panose="020B0604020202020204" pitchFamily="34" charset="0"/>
                            </a:rPr>
                            <m:t>8</m:t>
                          </m:r>
                          <m:r>
                            <a:rPr lang="en-US" sz="1800" i="1">
                              <a:effectLst/>
                              <a:latin typeface="Cambria Math" panose="02040503050406030204" pitchFamily="18" charset="0"/>
                              <a:ea typeface="Times New Roman" panose="02020603050405020304" pitchFamily="18" charset="0"/>
                              <a:cs typeface="Arial" panose="020B0604020202020204" pitchFamily="34" charset="0"/>
                            </a:rPr>
                            <m:t>𝜋</m:t>
                          </m:r>
                          <m:r>
                            <a:rPr lang="en-US" sz="1800" i="1">
                              <a:effectLst/>
                              <a:latin typeface="Cambria Math" panose="02040503050406030204" pitchFamily="18" charset="0"/>
                              <a:ea typeface="Times New Roman" panose="02020603050405020304" pitchFamily="18" charset="0"/>
                              <a:cs typeface="Arial" panose="020B0604020202020204" pitchFamily="34" charset="0"/>
                            </a:rPr>
                            <m:t>𝐾</m:t>
                          </m:r>
                        </m:den>
                      </m:f>
                      <m:f>
                        <m:fPr>
                          <m:ctrlPr>
                            <a:rPr lang="en-US" sz="1800" i="1">
                              <a:effectLst/>
                              <a:latin typeface="Cambria Math" panose="02040503050406030204" pitchFamily="18" charset="0"/>
                              <a:ea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Arial" panose="020B0604020202020204" pitchFamily="34" charset="0"/>
                                </a:rPr>
                                <m:t>𝑈</m:t>
                              </m:r>
                            </m:e>
                            <m:sup>
                              <m:r>
                                <a:rPr lang="en-US" sz="1800" i="1">
                                  <a:effectLst/>
                                  <a:latin typeface="Cambria Math" panose="02040503050406030204" pitchFamily="18" charset="0"/>
                                  <a:ea typeface="Times New Roman" panose="02020603050405020304" pitchFamily="18" charset="0"/>
                                  <a:cs typeface="Arial" panose="020B0604020202020204" pitchFamily="34" charset="0"/>
                                </a:rPr>
                                <m:t>𝜇</m:t>
                              </m:r>
                            </m:sup>
                          </m:sSup>
                          <m:sSub>
                            <m:sSubPr>
                              <m:ctrlPr>
                                <a:rPr lang="en-US" sz="1800" i="1">
                                  <a:effectLst/>
                                  <a:latin typeface="Cambria Math" panose="02040503050406030204" pitchFamily="18" charset="0"/>
                                  <a:ea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Arial" panose="020B0604020202020204" pitchFamily="34" charset="0"/>
                                </a:rPr>
                                <m:t>;</m:t>
                              </m:r>
                            </m:e>
                            <m:sub>
                              <m:r>
                                <a:rPr lang="en-US" sz="1800" i="1">
                                  <a:effectLst/>
                                  <a:latin typeface="Cambria Math" panose="02040503050406030204" pitchFamily="18" charset="0"/>
                                  <a:ea typeface="Times New Roman" panose="02020603050405020304" pitchFamily="18" charset="0"/>
                                  <a:cs typeface="Arial" panose="020B0604020202020204" pitchFamily="34" charset="0"/>
                                </a:rPr>
                                <m:t>𝜇</m:t>
                              </m:r>
                            </m:sub>
                          </m:sSub>
                        </m:num>
                        <m:den>
                          <m:r>
                            <a:rPr lang="en-US" sz="1800" i="1">
                              <a:effectLst/>
                              <a:latin typeface="Cambria Math" panose="02040503050406030204" pitchFamily="18" charset="0"/>
                              <a:ea typeface="Times New Roman" panose="02020603050405020304" pitchFamily="18" charset="0"/>
                              <a:cs typeface="Arial" panose="020B0604020202020204" pitchFamily="34" charset="0"/>
                            </a:rPr>
                            <m:t>2</m:t>
                          </m:r>
                        </m:den>
                      </m:f>
                      <m:r>
                        <a:rPr lang="en-US" sz="1800">
                          <a:effectLst/>
                          <a:latin typeface="Cambria Math" panose="02040503050406030204" pitchFamily="18" charset="0"/>
                          <a:ea typeface="Calibri" panose="020F0502020204030204" pitchFamily="34" charset="0"/>
                          <a:cs typeface="Arial" panose="020B0604020202020204" pitchFamily="34" charset="0"/>
                        </a:rPr>
                        <m:t> </m:t>
                      </m:r>
                      <m:f>
                        <m:fPr>
                          <m:ctrlPr>
                            <a:rPr lang="en-US" sz="1800" i="1">
                              <a:effectLst/>
                              <a:latin typeface="Cambria Math" panose="02040503050406030204" pitchFamily="18" charset="0"/>
                            </a:rPr>
                          </m:ctrlPr>
                        </m:fPr>
                        <m:num>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𝑃</m:t>
                              </m:r>
                            </m:e>
                            <m:sup>
                              <m:r>
                                <a:rPr lang="en-US" sz="1800" i="1">
                                  <a:effectLst/>
                                  <a:latin typeface="Cambria Math" panose="02040503050406030204" pitchFamily="18" charset="0"/>
                                  <a:ea typeface="Calibri" panose="020F0502020204030204" pitchFamily="34" charset="0"/>
                                  <a:cs typeface="Arial" panose="020B0604020202020204" pitchFamily="34" charset="0"/>
                                </a:rPr>
                                <m:t>𝜇</m:t>
                              </m:r>
                            </m:sup>
                          </m:sSup>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𝑃</m:t>
                              </m:r>
                            </m:e>
                            <m:sup>
                              <m:r>
                                <a:rPr lang="en-US" sz="1800" i="1">
                                  <a:effectLst/>
                                  <a:latin typeface="Cambria Math" panose="02040503050406030204" pitchFamily="18" charset="0"/>
                                  <a:ea typeface="Calibri" panose="020F0502020204030204" pitchFamily="34" charset="0"/>
                                  <a:cs typeface="Arial" panose="020B0604020202020204" pitchFamily="34" charset="0"/>
                                </a:rPr>
                                <m:t>𝜈</m:t>
                              </m:r>
                            </m:sup>
                          </m:sSup>
                        </m:num>
                        <m:den>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𝑍</m:t>
                              </m:r>
                            </m:e>
                            <m:sup>
                              <m:r>
                                <a:rPr lang="en-US" sz="1800" i="1">
                                  <a:effectLst/>
                                  <a:latin typeface="Cambria Math" panose="02040503050406030204" pitchFamily="18" charset="0"/>
                                  <a:ea typeface="Calibri" panose="020F0502020204030204" pitchFamily="34" charset="0"/>
                                  <a:cs typeface="Arial" panose="020B0604020202020204" pitchFamily="34" charset="0"/>
                                </a:rPr>
                                <m:t>2</m:t>
                              </m:r>
                            </m:sup>
                          </m:sSup>
                        </m:den>
                      </m:f>
                      <m:r>
                        <a:rPr lang="en-US" sz="1800" i="1">
                          <a:effectLst/>
                          <a:latin typeface="Cambria Math" panose="02040503050406030204" pitchFamily="18" charset="0"/>
                          <a:ea typeface="Calibri" panose="020F0502020204030204" pitchFamily="34" charset="0"/>
                          <a:cs typeface="Arial" panose="020B0604020202020204" pitchFamily="34" charset="0"/>
                        </a:rPr>
                        <m:t>≈</m:t>
                      </m:r>
                      <m:f>
                        <m:fPr>
                          <m:ctrlPr>
                            <a:rPr lang="en-US" sz="1800" i="1">
                              <a:effectLst/>
                              <a:latin typeface="Cambria Math" panose="02040503050406030204" pitchFamily="18" charset="0"/>
                              <a:ea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Arial" panose="020B0604020202020204" pitchFamily="34" charset="0"/>
                            </a:rPr>
                            <m:t>1</m:t>
                          </m:r>
                        </m:num>
                        <m:den>
                          <m:r>
                            <a:rPr lang="en-US" sz="1800" i="1">
                              <a:effectLst/>
                              <a:latin typeface="Cambria Math" panose="02040503050406030204" pitchFamily="18" charset="0"/>
                              <a:ea typeface="Times New Roman" panose="02020603050405020304" pitchFamily="18" charset="0"/>
                              <a:cs typeface="Arial" panose="020B0604020202020204" pitchFamily="34" charset="0"/>
                            </a:rPr>
                            <m:t>8</m:t>
                          </m:r>
                          <m:r>
                            <a:rPr lang="en-US" sz="1800" i="1">
                              <a:effectLst/>
                              <a:latin typeface="Cambria Math" panose="02040503050406030204" pitchFamily="18" charset="0"/>
                              <a:ea typeface="Times New Roman" panose="02020603050405020304" pitchFamily="18" charset="0"/>
                              <a:cs typeface="Arial" panose="020B0604020202020204" pitchFamily="34" charset="0"/>
                            </a:rPr>
                            <m:t>𝜋</m:t>
                          </m:r>
                          <m:r>
                            <a:rPr lang="en-US" sz="1800" i="1">
                              <a:effectLst/>
                              <a:latin typeface="Cambria Math" panose="02040503050406030204" pitchFamily="18" charset="0"/>
                              <a:ea typeface="Times New Roman" panose="02020603050405020304" pitchFamily="18" charset="0"/>
                              <a:cs typeface="Arial" panose="020B0604020202020204" pitchFamily="34" charset="0"/>
                            </a:rPr>
                            <m:t>𝐾</m:t>
                          </m:r>
                        </m:den>
                      </m:f>
                      <m:rad>
                        <m:radPr>
                          <m:degHide m:val="on"/>
                          <m:ctrlPr>
                            <a:rPr lang="en-US" sz="1800" i="1">
                              <a:effectLst/>
                              <a:latin typeface="Cambria Math" panose="02040503050406030204" pitchFamily="18" charset="0"/>
                              <a:ea typeface="Times New Roman" panose="02020603050405020304" pitchFamily="18" charset="0"/>
                            </a:rPr>
                          </m:ctrlPr>
                        </m:radPr>
                        <m:deg/>
                        <m:e>
                          <m:f>
                            <m:fPr>
                              <m:ctrlPr>
                                <a:rPr lang="en-US" sz="1800" i="1">
                                  <a:effectLst/>
                                  <a:latin typeface="Cambria Math" panose="02040503050406030204" pitchFamily="18" charset="0"/>
                                  <a:ea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Arial" panose="020B0604020202020204" pitchFamily="34" charset="0"/>
                                </a:rPr>
                                <m:t>4</m:t>
                              </m:r>
                              <m:r>
                                <a:rPr lang="en-US" sz="1800" i="1">
                                  <a:effectLst/>
                                  <a:latin typeface="Cambria Math" panose="02040503050406030204" pitchFamily="18" charset="0"/>
                                  <a:ea typeface="Times New Roman" panose="02020603050405020304" pitchFamily="18" charset="0"/>
                                  <a:cs typeface="Arial" panose="020B0604020202020204" pitchFamily="34" charset="0"/>
                                </a:rPr>
                                <m:t>𝜋</m:t>
                              </m:r>
                              <m:r>
                                <a:rPr lang="en-US" sz="1800" i="1">
                                  <a:effectLst/>
                                  <a:latin typeface="Cambria Math" panose="02040503050406030204" pitchFamily="18" charset="0"/>
                                  <a:ea typeface="Times New Roman" panose="02020603050405020304" pitchFamily="18" charset="0"/>
                                  <a:cs typeface="Arial" panose="020B0604020202020204" pitchFamily="34" charset="0"/>
                                </a:rPr>
                                <m:t>𝐾</m:t>
                              </m:r>
                            </m:num>
                            <m:den>
                              <m:sSub>
                                <m:sSubPr>
                                  <m:ctrlPr>
                                    <a:rPr lang="en-US" sz="1800" i="1">
                                      <a:effectLst/>
                                      <a:latin typeface="Cambria Math" panose="02040503050406030204" pitchFamily="18" charset="0"/>
                                      <a:ea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Arial" panose="020B0604020202020204" pitchFamily="34" charset="0"/>
                                    </a:rPr>
                                    <m:t>𝜀</m:t>
                                  </m:r>
                                </m:e>
                                <m:sub>
                                  <m:r>
                                    <a:rPr lang="en-US" sz="1800" i="1">
                                      <a:effectLst/>
                                      <a:latin typeface="Cambria Math" panose="02040503050406030204" pitchFamily="18" charset="0"/>
                                      <a:ea typeface="Times New Roman" panose="02020603050405020304" pitchFamily="18" charset="0"/>
                                      <a:cs typeface="Arial" panose="020B0604020202020204" pitchFamily="34" charset="0"/>
                                    </a:rPr>
                                    <m:t>0</m:t>
                                  </m:r>
                                </m:sub>
                              </m:sSub>
                            </m:den>
                          </m:f>
                        </m:e>
                      </m:rad>
                      <m:r>
                        <a:rPr lang="en-US" sz="1800" i="1">
                          <a:effectLst/>
                          <a:latin typeface="Cambria Math" panose="02040503050406030204" pitchFamily="18" charset="0"/>
                          <a:ea typeface="Times New Roman" panose="02020603050405020304" pitchFamily="18" charset="0"/>
                          <a:cs typeface="Arial" panose="020B0604020202020204" pitchFamily="34" charset="0"/>
                        </a:rPr>
                        <m:t>∙</m:t>
                      </m:r>
                      <m:f>
                        <m:fPr>
                          <m:ctrlPr>
                            <a:rPr lang="en-US" sz="1800" i="1">
                              <a:effectLst/>
                              <a:latin typeface="Cambria Math" panose="02040503050406030204" pitchFamily="18" charset="0"/>
                            </a:rPr>
                          </m:ctrlPr>
                        </m:fPr>
                        <m:num>
                          <m:sSub>
                            <m:sSubPr>
                              <m:ctrlPr>
                                <a:rPr lang="en-US" sz="1800" i="1">
                                  <a:effectLst/>
                                  <a:latin typeface="Cambria Math" panose="02040503050406030204" pitchFamily="18" charset="0"/>
                                  <a:ea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Arial" panose="020B0604020202020204" pitchFamily="34" charset="0"/>
                                </a:rPr>
                                <m:t>𝜌</m:t>
                              </m:r>
                            </m:e>
                            <m:sub>
                              <m:r>
                                <a:rPr lang="en-US" sz="1800" i="1">
                                  <a:effectLst/>
                                  <a:latin typeface="Cambria Math" panose="02040503050406030204" pitchFamily="18" charset="0"/>
                                  <a:ea typeface="Times New Roman" panose="02020603050405020304" pitchFamily="18" charset="0"/>
                                  <a:cs typeface="Arial" panose="020B0604020202020204" pitchFamily="34" charset="0"/>
                                </a:rPr>
                                <m:t>𝑐h𝑎𝑟𝑔𝑒</m:t>
                              </m:r>
                            </m:sub>
                          </m:sSub>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𝑉</m:t>
                              </m:r>
                            </m:e>
                            <m:sup>
                              <m:r>
                                <a:rPr lang="en-US" sz="1800" i="1">
                                  <a:effectLst/>
                                  <a:latin typeface="Cambria Math" panose="02040503050406030204" pitchFamily="18" charset="0"/>
                                  <a:ea typeface="Calibri" panose="020F0502020204030204" pitchFamily="34" charset="0"/>
                                  <a:cs typeface="Arial" panose="020B0604020202020204" pitchFamily="34" charset="0"/>
                                </a:rPr>
                                <m:t>𝜇</m:t>
                              </m:r>
                            </m:sup>
                          </m:sSup>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𝑉</m:t>
                              </m:r>
                            </m:e>
                            <m:sup>
                              <m:r>
                                <a:rPr lang="en-US" sz="1800" i="1">
                                  <a:effectLst/>
                                  <a:latin typeface="Cambria Math" panose="02040503050406030204" pitchFamily="18" charset="0"/>
                                  <a:ea typeface="Calibri" panose="020F0502020204030204" pitchFamily="34" charset="0"/>
                                  <a:cs typeface="Arial" panose="020B0604020202020204" pitchFamily="34" charset="0"/>
                                </a:rPr>
                                <m:t>𝜈</m:t>
                              </m:r>
                            </m:sup>
                          </m:sSup>
                        </m:num>
                        <m:den>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𝑐</m:t>
                              </m:r>
                            </m:e>
                            <m:sup>
                              <m:r>
                                <a:rPr lang="en-US" sz="1800" i="1">
                                  <a:effectLst/>
                                  <a:latin typeface="Cambria Math" panose="02040503050406030204" pitchFamily="18" charset="0"/>
                                  <a:ea typeface="Calibri" panose="020F0502020204030204" pitchFamily="34" charset="0"/>
                                  <a:cs typeface="Arial" panose="020B0604020202020204" pitchFamily="34" charset="0"/>
                                </a:rPr>
                                <m:t>4</m:t>
                              </m:r>
                            </m:sup>
                          </m:sSup>
                        </m:den>
                      </m:f>
                      <m:r>
                        <a:rPr lang="en-US" sz="1800" i="1">
                          <a:effectLst/>
                          <a:latin typeface="Cambria Math" panose="02040503050406030204" pitchFamily="18" charset="0"/>
                          <a:ea typeface="Calibri" panose="020F0502020204030204" pitchFamily="34" charset="0"/>
                          <a:cs typeface="Arial" panose="020B0604020202020204" pitchFamily="34" charset="0"/>
                        </a:rPr>
                        <m:t>=</m:t>
                      </m:r>
                      <m:f>
                        <m:fPr>
                          <m:ctrlPr>
                            <a:rPr lang="en-US" sz="1800" i="1">
                              <a:effectLst/>
                              <a:latin typeface="Cambria Math" panose="02040503050406030204" pitchFamily="18" charset="0"/>
                              <a:ea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Arial" panose="020B0604020202020204" pitchFamily="34" charset="0"/>
                            </a:rPr>
                            <m:t>1</m:t>
                          </m:r>
                        </m:num>
                        <m:den>
                          <m:r>
                            <a:rPr lang="en-US" sz="1800" i="1">
                              <a:effectLst/>
                              <a:latin typeface="Cambria Math" panose="02040503050406030204" pitchFamily="18" charset="0"/>
                              <a:ea typeface="Times New Roman" panose="02020603050405020304" pitchFamily="18" charset="0"/>
                              <a:cs typeface="Arial" panose="020B0604020202020204" pitchFamily="34" charset="0"/>
                            </a:rPr>
                            <m:t>8</m:t>
                          </m:r>
                          <m:r>
                            <a:rPr lang="en-US" sz="1800" i="1">
                              <a:effectLst/>
                              <a:latin typeface="Cambria Math" panose="02040503050406030204" pitchFamily="18" charset="0"/>
                              <a:ea typeface="Times New Roman" panose="02020603050405020304" pitchFamily="18" charset="0"/>
                              <a:cs typeface="Arial" panose="020B0604020202020204" pitchFamily="34" charset="0"/>
                            </a:rPr>
                            <m:t>𝜋</m:t>
                          </m:r>
                          <m:r>
                            <a:rPr lang="en-US" sz="1800" i="1">
                              <a:effectLst/>
                              <a:latin typeface="Cambria Math" panose="02040503050406030204" pitchFamily="18" charset="0"/>
                              <a:ea typeface="Times New Roman" panose="02020603050405020304" pitchFamily="18" charset="0"/>
                              <a:cs typeface="Arial" panose="020B0604020202020204" pitchFamily="34" charset="0"/>
                            </a:rPr>
                            <m:t>𝐾</m:t>
                          </m:r>
                          <m:sSup>
                            <m:sSupPr>
                              <m:ctrlPr>
                                <a:rPr lang="en-US" sz="1800" i="1">
                                  <a:effectLst/>
                                  <a:latin typeface="Cambria Math" panose="02040503050406030204" pitchFamily="18" charset="0"/>
                                  <a:ea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Arial" panose="020B0604020202020204" pitchFamily="34" charset="0"/>
                                </a:rPr>
                                <m:t>𝑐</m:t>
                              </m:r>
                            </m:e>
                            <m:sup>
                              <m:r>
                                <a:rPr lang="en-US" sz="1800" i="1">
                                  <a:effectLst/>
                                  <a:latin typeface="Cambria Math" panose="02040503050406030204" pitchFamily="18" charset="0"/>
                                  <a:ea typeface="Times New Roman" panose="02020603050405020304" pitchFamily="18" charset="0"/>
                                  <a:cs typeface="Arial" panose="020B0604020202020204" pitchFamily="34" charset="0"/>
                                </a:rPr>
                                <m:t>4</m:t>
                              </m:r>
                            </m:sup>
                          </m:sSup>
                        </m:den>
                      </m:f>
                      <m:rad>
                        <m:radPr>
                          <m:degHide m:val="on"/>
                          <m:ctrlPr>
                            <a:rPr lang="en-US" sz="1800" i="1">
                              <a:effectLst/>
                              <a:latin typeface="Cambria Math" panose="02040503050406030204" pitchFamily="18" charset="0"/>
                              <a:ea typeface="Times New Roman" panose="02020603050405020304" pitchFamily="18" charset="0"/>
                            </a:rPr>
                          </m:ctrlPr>
                        </m:radPr>
                        <m:deg/>
                        <m:e>
                          <m:f>
                            <m:fPr>
                              <m:ctrlPr>
                                <a:rPr lang="en-US" sz="1800" i="1">
                                  <a:effectLst/>
                                  <a:latin typeface="Cambria Math" panose="02040503050406030204" pitchFamily="18" charset="0"/>
                                  <a:ea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Arial" panose="020B0604020202020204" pitchFamily="34" charset="0"/>
                                </a:rPr>
                                <m:t>4</m:t>
                              </m:r>
                              <m:r>
                                <a:rPr lang="en-US" sz="1800" i="1">
                                  <a:effectLst/>
                                  <a:latin typeface="Cambria Math" panose="02040503050406030204" pitchFamily="18" charset="0"/>
                                  <a:ea typeface="Times New Roman" panose="02020603050405020304" pitchFamily="18" charset="0"/>
                                  <a:cs typeface="Arial" panose="020B0604020202020204" pitchFamily="34" charset="0"/>
                                </a:rPr>
                                <m:t>𝜋</m:t>
                              </m:r>
                              <m:r>
                                <a:rPr lang="en-US" sz="1800" i="1">
                                  <a:effectLst/>
                                  <a:latin typeface="Cambria Math" panose="02040503050406030204" pitchFamily="18" charset="0"/>
                                  <a:ea typeface="Times New Roman" panose="02020603050405020304" pitchFamily="18" charset="0"/>
                                  <a:cs typeface="Arial" panose="020B0604020202020204" pitchFamily="34" charset="0"/>
                                </a:rPr>
                                <m:t>𝐾</m:t>
                              </m:r>
                            </m:num>
                            <m:den>
                              <m:sSub>
                                <m:sSubPr>
                                  <m:ctrlPr>
                                    <a:rPr lang="en-US" sz="1800" i="1">
                                      <a:effectLst/>
                                      <a:latin typeface="Cambria Math" panose="02040503050406030204" pitchFamily="18" charset="0"/>
                                      <a:ea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Arial" panose="020B0604020202020204" pitchFamily="34" charset="0"/>
                                    </a:rPr>
                                    <m:t>𝜀</m:t>
                                  </m:r>
                                </m:e>
                                <m:sub>
                                  <m:r>
                                    <a:rPr lang="en-US" sz="1800" i="1">
                                      <a:effectLst/>
                                      <a:latin typeface="Cambria Math" panose="02040503050406030204" pitchFamily="18" charset="0"/>
                                      <a:ea typeface="Times New Roman" panose="02020603050405020304" pitchFamily="18" charset="0"/>
                                      <a:cs typeface="Arial" panose="020B0604020202020204" pitchFamily="34" charset="0"/>
                                    </a:rPr>
                                    <m:t>0</m:t>
                                  </m:r>
                                </m:sub>
                              </m:sSub>
                            </m:den>
                          </m:f>
                        </m:e>
                      </m:rad>
                      <m:sSub>
                        <m:sSubPr>
                          <m:ctrlPr>
                            <a:rPr lang="en-US" sz="1800" i="1">
                              <a:effectLst/>
                              <a:latin typeface="Cambria Math" panose="02040503050406030204" pitchFamily="18" charset="0"/>
                              <a:ea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Arial" panose="020B0604020202020204" pitchFamily="34" charset="0"/>
                            </a:rPr>
                            <m:t>𝜌</m:t>
                          </m:r>
                        </m:e>
                        <m:sub>
                          <m:r>
                            <a:rPr lang="en-US" sz="1800" i="1">
                              <a:effectLst/>
                              <a:latin typeface="Cambria Math" panose="02040503050406030204" pitchFamily="18" charset="0"/>
                              <a:ea typeface="Times New Roman" panose="02020603050405020304" pitchFamily="18" charset="0"/>
                              <a:cs typeface="Arial" panose="020B0604020202020204" pitchFamily="34" charset="0"/>
                            </a:rPr>
                            <m:t>𝑐h𝑎𝑟𝑔𝑒</m:t>
                          </m:r>
                        </m:sub>
                      </m:sSub>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𝑉</m:t>
                          </m:r>
                        </m:e>
                        <m:sup>
                          <m:r>
                            <a:rPr lang="en-US" sz="1800" i="1">
                              <a:effectLst/>
                              <a:latin typeface="Cambria Math" panose="02040503050406030204" pitchFamily="18" charset="0"/>
                              <a:ea typeface="Calibri" panose="020F0502020204030204" pitchFamily="34" charset="0"/>
                              <a:cs typeface="Arial" panose="020B0604020202020204" pitchFamily="34" charset="0"/>
                            </a:rPr>
                            <m:t>𝜇</m:t>
                          </m:r>
                        </m:sup>
                      </m:sSup>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𝑉</m:t>
                          </m:r>
                        </m:e>
                        <m:sup>
                          <m:r>
                            <a:rPr lang="en-US" sz="1800" i="1">
                              <a:effectLst/>
                              <a:latin typeface="Cambria Math" panose="02040503050406030204" pitchFamily="18" charset="0"/>
                              <a:ea typeface="Calibri" panose="020F0502020204030204" pitchFamily="34" charset="0"/>
                              <a:cs typeface="Arial" panose="020B0604020202020204" pitchFamily="34" charset="0"/>
                            </a:rPr>
                            <m:t>𝜈</m:t>
                          </m:r>
                        </m:sup>
                      </m:sSup>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14:m>
                  <m:oMath xmlns:m="http://schemas.openxmlformats.org/officeDocument/2006/math">
                    <m:r>
                      <a:rPr lang="en-US" sz="1800" b="1" i="1" smtClean="0">
                        <a:effectLst/>
                        <a:latin typeface="Cambria Math" panose="02040503050406030204" pitchFamily="18" charset="0"/>
                        <a:ea typeface="Times New Roman" panose="02020603050405020304" pitchFamily="18" charset="0"/>
                        <a:cs typeface="Times New Roman" panose="02020603050405020304" pitchFamily="18" charset="0"/>
                      </a:rPr>
                      <m:t>𝑴</m:t>
                    </m:r>
                    <m:r>
                      <a:rPr lang="en-US" sz="1800" b="1" i="1" smtClean="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𝑸</m:t>
                        </m:r>
                      </m:num>
                      <m:den>
                        <m:rad>
                          <m:radPr>
                            <m:degHide m:val="on"/>
                            <m:ctrlP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ctrlPr>
                          </m:radPr>
                          <m:deg/>
                          <m:e>
                            <m:sSub>
                              <m:sSubPr>
                                <m:ctrlP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𝟏𝟔</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𝝅</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𝑲</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𝜺</m:t>
                                </m:r>
                              </m:e>
                              <m:sub>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𝟎</m:t>
                                </m:r>
                              </m:sub>
                            </m:sSub>
                            <m:r>
                              <a:rPr lang="en-US" sz="1800" b="1" i="1">
                                <a:effectLst/>
                                <a:latin typeface="Cambria Math" panose="02040503050406030204" pitchFamily="18" charset="0"/>
                                <a:ea typeface="Calibri" panose="020F0502020204030204" pitchFamily="34" charset="0"/>
                                <a:cs typeface="Times New Roman" panose="02020603050405020304" pitchFamily="18" charset="0"/>
                              </a:rPr>
                              <m:t>ℶ</m:t>
                            </m:r>
                          </m:e>
                        </m:rad>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 </m:t>
                        </m:r>
                      </m:den>
                    </m:f>
                    <m:r>
                      <a:rPr lang="en-US" sz="1800" b="1"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𝟏</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𝑪𝒐𝒖𝒍𝒐𝒎𝒃𝒔</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𝟓</m:t>
                    </m:r>
                    <m:r>
                      <a:rPr lang="en-US" sz="1800" b="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𝟖𝟎𝟐𝟏𝟑𝟓𝟐𝟏𝟓</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𝟏𝟎</m:t>
                        </m:r>
                      </m:e>
                      <m:sup>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𝟗</m:t>
                        </m:r>
                      </m:sup>
                    </m:sSup>
                    <m:r>
                      <a:rPr lang="en-US" sz="1800" b="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𝐊𝐠</m:t>
                    </m:r>
                  </m:oMath>
                </a14:m>
                <a:r>
                  <a:rPr lang="en-US" sz="1800" dirty="0">
                    <a:effectLst/>
                    <a:latin typeface="Calibri" panose="020F0502020204030204" pitchFamily="34" charset="0"/>
                    <a:ea typeface="Calibri" panose="020F0502020204030204" pitchFamily="34" charset="0"/>
                    <a:cs typeface="Arial" panose="020B0604020202020204" pitchFamily="34" charset="0"/>
                  </a:rPr>
                  <a:t> </a:t>
                </a:r>
              </a:p>
              <a:p>
                <a:pPr marL="0" marR="0">
                  <a:lnSpc>
                    <a:spcPct val="115000"/>
                  </a:lnSpc>
                  <a:spcBef>
                    <a:spcPts val="0"/>
                  </a:spcBef>
                  <a:spcAft>
                    <a:spcPts val="1000"/>
                  </a:spcAft>
                </a:pPr>
                <a:r>
                  <a:rPr lang="en-US" sz="1800" dirty="0">
                    <a:latin typeface="Calibri" panose="020F0502020204030204" pitchFamily="34" charset="0"/>
                    <a:ea typeface="Calibri" panose="020F0502020204030204" pitchFamily="34" charset="0"/>
                    <a:cs typeface="Arial" panose="020B0604020202020204" pitchFamily="34" charset="0"/>
                  </a:rPr>
                  <a:t>But </a:t>
                </a:r>
                <a14:m>
                  <m:oMath xmlns:m="http://schemas.openxmlformats.org/officeDocument/2006/math">
                    <m:f>
                      <m:fPr>
                        <m:ctrlPr>
                          <a:rPr lang="en-US" sz="1800" i="1" smtClean="0">
                            <a:effectLst/>
                            <a:latin typeface="Cambria Math" panose="02040503050406030204" pitchFamily="18" charset="0"/>
                          </a:rPr>
                        </m:ctrlPr>
                      </m:fPr>
                      <m:num>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𝑃</m:t>
                            </m:r>
                          </m:e>
                          <m:sup>
                            <m:r>
                              <a:rPr lang="en-US" sz="1800" i="1">
                                <a:effectLst/>
                                <a:latin typeface="Cambria Math" panose="02040503050406030204" pitchFamily="18" charset="0"/>
                                <a:ea typeface="Calibri" panose="020F0502020204030204" pitchFamily="34" charset="0"/>
                                <a:cs typeface="Arial" panose="020B0604020202020204" pitchFamily="34" charset="0"/>
                              </a:rPr>
                              <m:t>𝜇</m:t>
                            </m:r>
                          </m:sup>
                        </m:sSup>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𝑃</m:t>
                            </m:r>
                          </m:e>
                          <m:sup>
                            <m:r>
                              <a:rPr lang="en-US" sz="1800" i="1">
                                <a:effectLst/>
                                <a:latin typeface="Cambria Math" panose="02040503050406030204" pitchFamily="18" charset="0"/>
                                <a:ea typeface="Calibri" panose="020F0502020204030204" pitchFamily="34" charset="0"/>
                                <a:cs typeface="Arial" panose="020B0604020202020204" pitchFamily="34" charset="0"/>
                              </a:rPr>
                              <m:t>𝜈</m:t>
                            </m:r>
                          </m:sup>
                        </m:sSup>
                      </m:num>
                      <m:den>
                        <m:sSup>
                          <m:sSupPr>
                            <m:ctrlPr>
                              <a:rPr lang="en-US" sz="1800" i="1">
                                <a:effectLst/>
                                <a:latin typeface="Cambria Math" panose="02040503050406030204" pitchFamily="18" charset="0"/>
                              </a:rPr>
                            </m:ctrlPr>
                          </m:sSupPr>
                          <m:e>
                            <m:r>
                              <a:rPr lang="en-US" sz="1800" i="1">
                                <a:effectLst/>
                                <a:latin typeface="Cambria Math" panose="02040503050406030204" pitchFamily="18" charset="0"/>
                                <a:ea typeface="Calibri" panose="020F0502020204030204" pitchFamily="34" charset="0"/>
                                <a:cs typeface="Arial" panose="020B0604020202020204" pitchFamily="34" charset="0"/>
                              </a:rPr>
                              <m:t>𝑍</m:t>
                            </m:r>
                          </m:e>
                          <m:sup>
                            <m:r>
                              <a:rPr lang="en-US" sz="1800" i="1">
                                <a:effectLst/>
                                <a:latin typeface="Cambria Math" panose="02040503050406030204" pitchFamily="18" charset="0"/>
                                <a:ea typeface="Calibri" panose="020F0502020204030204" pitchFamily="34" charset="0"/>
                                <a:cs typeface="Arial" panose="020B0604020202020204" pitchFamily="34" charset="0"/>
                              </a:rPr>
                              <m:t>2</m:t>
                            </m:r>
                          </m:sup>
                        </m:sSup>
                      </m:den>
                    </m:f>
                  </m:oMath>
                </a14:m>
                <a:r>
                  <a:rPr lang="en-US" sz="1800" dirty="0">
                    <a:effectLst/>
                    <a:latin typeface="Calibri" panose="020F0502020204030204" pitchFamily="34" charset="0"/>
                    <a:ea typeface="Calibri" panose="020F0502020204030204" pitchFamily="34" charset="0"/>
                    <a:cs typeface="Arial" panose="020B0604020202020204" pitchFamily="34" charset="0"/>
                  </a:rPr>
                  <a:t> is not geodesic and is not a velocity bivector !!! Charge generates gravity and anti-gravity and does not behave as inertial mass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mc:Choice>
        <mc:Fallback xmlns="">
          <p:sp>
            <p:nvSpPr>
              <p:cNvPr id="3" name="Subtitle 2">
                <a:extLst>
                  <a:ext uri="{FF2B5EF4-FFF2-40B4-BE49-F238E27FC236}">
                    <a16:creationId xmlns:a16="http://schemas.microsoft.com/office/drawing/2014/main" id="{DC22D1DB-C228-806B-CE15-FF765BCAA69A}"/>
                  </a:ext>
                </a:extLst>
              </p:cNvPr>
              <p:cNvSpPr>
                <a:spLocks noGrp="1" noRot="1" noChangeAspect="1" noMove="1" noResize="1" noEditPoints="1" noAdjustHandles="1" noChangeArrowheads="1" noChangeShapeType="1" noTextEdit="1"/>
              </p:cNvSpPr>
              <p:nvPr>
                <p:ph type="subTitle" idx="1"/>
              </p:nvPr>
            </p:nvSpPr>
            <p:spPr>
              <a:xfrm>
                <a:off x="1524000" y="2576223"/>
                <a:ext cx="9144000" cy="3673501"/>
              </a:xfr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254689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365DF-64FE-4ACF-732E-5000AF578397}"/>
              </a:ext>
            </a:extLst>
          </p:cNvPr>
          <p:cNvSpPr>
            <a:spLocks noGrp="1"/>
          </p:cNvSpPr>
          <p:nvPr>
            <p:ph type="title"/>
          </p:nvPr>
        </p:nvSpPr>
        <p:spPr>
          <a:xfrm>
            <a:off x="838200" y="365125"/>
            <a:ext cx="10515600" cy="2465539"/>
          </a:xfrm>
        </p:spPr>
        <p:txBody>
          <a:bodyPr>
            <a:normAutofit fontScale="90000"/>
          </a:bodyPr>
          <a:lstStyle/>
          <a:p>
            <a:r>
              <a:rPr lang="en-US" dirty="0"/>
              <a:t>The theory is easily extended to 2, 3 and even 4 </a:t>
            </a:r>
            <a:r>
              <a:rPr lang="en-US" dirty="0" err="1"/>
              <a:t>Reeb</a:t>
            </a:r>
            <a:r>
              <a:rPr lang="en-US" dirty="0"/>
              <a:t> class vectors (not the usual </a:t>
            </a:r>
            <a:r>
              <a:rPr lang="en-US" dirty="0" err="1"/>
              <a:t>Reeb</a:t>
            </a:r>
            <a:r>
              <a:rPr lang="en-US" dirty="0"/>
              <a:t> vectors).</a:t>
            </a:r>
            <a:br>
              <a:rPr lang="en-US" dirty="0"/>
            </a:br>
            <a:r>
              <a:rPr lang="en-US" dirty="0"/>
              <a:t>In the 2, 3 case, there is a local gradient of a </a:t>
            </a:r>
            <a:r>
              <a:rPr lang="en-US" dirty="0" err="1"/>
              <a:t>Geroch</a:t>
            </a:r>
            <a:r>
              <a:rPr lang="en-US" dirty="0"/>
              <a:t> function or an event function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985B821-559F-E1E6-1375-A4BCE197B4A2}"/>
                  </a:ext>
                </a:extLst>
              </p:cNvPr>
              <p:cNvSpPr>
                <a:spLocks noGrp="1"/>
              </p:cNvSpPr>
              <p:nvPr>
                <p:ph idx="1"/>
              </p:nvPr>
            </p:nvSpPr>
            <p:spPr>
              <a:xfrm>
                <a:off x="838200" y="2830665"/>
                <a:ext cx="10515600" cy="3346298"/>
              </a:xfrm>
            </p:spPr>
            <p:txBody>
              <a:bodyPr>
                <a:normAutofit fontScale="70000" lnSpcReduction="20000"/>
              </a:bodyPr>
              <a:lstStyle/>
              <a:p>
                <a:pPr marL="0" marR="0" indent="0" algn="ctr">
                  <a:lnSpc>
                    <a:spcPct val="115000"/>
                  </a:lnSpc>
                  <a:spcBef>
                    <a:spcPts val="0"/>
                  </a:spcBef>
                  <a:spcAft>
                    <a:spcPts val="0"/>
                  </a:spcAft>
                  <a:buNone/>
                  <a:tabLst>
                    <a:tab pos="3060700" algn="ctr"/>
                    <a:tab pos="5760720" algn="r"/>
                  </a:tabLst>
                </a:pPr>
                <a14:m>
                  <m:oMathPara xmlns:m="http://schemas.openxmlformats.org/officeDocument/2006/math">
                    <m:oMathParaPr>
                      <m:jc m:val="centerGroup"/>
                    </m:oMathParaPr>
                    <m:oMath xmlns:m="http://schemas.openxmlformats.org/officeDocument/2006/math">
                      <m:r>
                        <a:rPr lang="en-US" sz="1800" i="1" smtClean="0">
                          <a:solidFill>
                            <a:srgbClr val="000000"/>
                          </a:solidFill>
                          <a:effectLst/>
                          <a:latin typeface="Cambria Math" panose="02040503050406030204" pitchFamily="18" charset="0"/>
                          <a:ea typeface="Times New Roman" panose="02020603050405020304" pitchFamily="18" charset="0"/>
                        </a:rPr>
                        <m:t>𝐿</m:t>
                      </m:r>
                      <m:r>
                        <a:rPr lang="en-US" sz="1800" i="1" smtClean="0">
                          <a:solidFill>
                            <a:srgbClr val="000000"/>
                          </a:solidFill>
                          <a:effectLst/>
                          <a:latin typeface="Cambria Math" panose="02040503050406030204" pitchFamily="18" charset="0"/>
                          <a:ea typeface="Times New Roman" panose="02020603050405020304" pitchFamily="18" charset="0"/>
                        </a:rPr>
                        <m:t>=</m:t>
                      </m:r>
                      <m:d>
                        <m:dPr>
                          <m:begChr m:val="|"/>
                          <m:endChr m:val="|"/>
                          <m:ctrlPr>
                            <a:rPr lang="en-US" sz="1800" i="1">
                              <a:solidFill>
                                <a:srgbClr val="000000"/>
                              </a:solidFill>
                              <a:effectLst/>
                              <a:latin typeface="Cambria Math" panose="02040503050406030204" pitchFamily="18" charset="0"/>
                              <a:ea typeface="Times New Roman" panose="02020603050405020304" pitchFamily="18" charset="0"/>
                            </a:rPr>
                          </m:ctrlPr>
                        </m:dPr>
                        <m:e>
                          <m:m>
                            <m:mPr>
                              <m:mcs>
                                <m:mc>
                                  <m:mcPr>
                                    <m:count m:val="2"/>
                                    <m:mcJc m:val="center"/>
                                  </m:mcPr>
                                </m:mc>
                              </m:mcs>
                              <m:ctrlPr>
                                <a:rPr lang="en-US" sz="1800" i="1">
                                  <a:solidFill>
                                    <a:srgbClr val="000000"/>
                                  </a:solidFill>
                                  <a:effectLst/>
                                  <a:latin typeface="Cambria Math" panose="02040503050406030204" pitchFamily="18" charset="0"/>
                                  <a:ea typeface="Times New Roman" panose="02020603050405020304" pitchFamily="18" charset="0"/>
                                </a:rPr>
                              </m:ctrlPr>
                            </m:mPr>
                            <m:mr>
                              <m:e>
                                <m:r>
                                  <a:rPr lang="en-US" sz="1800">
                                    <a:solidFill>
                                      <a:srgbClr val="000000"/>
                                    </a:solidFill>
                                    <a:effectLst/>
                                    <a:latin typeface="Cambria Math" panose="02040503050406030204" pitchFamily="18" charset="0"/>
                                    <a:ea typeface="Times New Roman" panose="02020603050405020304" pitchFamily="18" charset="0"/>
                                  </a:rPr>
                                  <m:t>1</m:t>
                                </m:r>
                              </m:e>
                              <m:e>
                                <m:r>
                                  <a:rPr lang="en-US" sz="1800">
                                    <a:solidFill>
                                      <a:srgbClr val="000000"/>
                                    </a:solidFill>
                                    <a:effectLst/>
                                    <a:latin typeface="Cambria Math" panose="02040503050406030204" pitchFamily="18" charset="0"/>
                                    <a:ea typeface="Times New Roman" panose="02020603050405020304" pitchFamily="18" charset="0"/>
                                  </a:rPr>
                                  <m:t>0</m:t>
                                </m:r>
                              </m:e>
                            </m:mr>
                            <m:mr>
                              <m:e>
                                <m:r>
                                  <a:rPr lang="en-US" sz="1800">
                                    <a:solidFill>
                                      <a:srgbClr val="000000"/>
                                    </a:solidFill>
                                    <a:effectLst/>
                                    <a:latin typeface="Cambria Math" panose="02040503050406030204" pitchFamily="18" charset="0"/>
                                    <a:ea typeface="Times New Roman" panose="02020603050405020304" pitchFamily="18" charset="0"/>
                                  </a:rPr>
                                  <m:t>0</m:t>
                                </m:r>
                              </m:e>
                              <m:e>
                                <m:f>
                                  <m:fPr>
                                    <m:ctrlPr>
                                      <a:rPr lang="en-US" sz="1800" i="1">
                                        <a:solidFill>
                                          <a:srgbClr val="000000"/>
                                        </a:solidFill>
                                        <a:effectLst/>
                                        <a:latin typeface="Cambria Math" panose="02040503050406030204" pitchFamily="18" charset="0"/>
                                        <a:ea typeface="Calibri" panose="020F0502020204030204" pitchFamily="34" charset="0"/>
                                      </a:rPr>
                                    </m:ctrlPr>
                                  </m:fPr>
                                  <m:num>
                                    <m:sSup>
                                      <m:sSupPr>
                                        <m:ctrlPr>
                                          <a:rPr lang="en-US" sz="1800" i="1">
                                            <a:solidFill>
                                              <a:srgbClr val="000000"/>
                                            </a:solidFill>
                                            <a:effectLst/>
                                            <a:latin typeface="Cambria Math" panose="02040503050406030204" pitchFamily="18" charset="0"/>
                                            <a:ea typeface="Calibri" panose="020F0502020204030204" pitchFamily="34"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i="1">
                                            <a:solidFill>
                                              <a:srgbClr val="000000"/>
                                            </a:solidFill>
                                            <a:effectLst/>
                                            <a:latin typeface="Cambria Math" panose="02040503050406030204" pitchFamily="18" charset="0"/>
                                            <a:ea typeface="Times New Roman" panose="02020603050405020304" pitchFamily="18" charset="0"/>
                                          </a:rPr>
                                          <m:t>(0)</m:t>
                                        </m:r>
                                      </m:e>
                                      <m:sup>
                                        <m:r>
                                          <a:rPr lang="en-US" sz="1800" i="1">
                                            <a:solidFill>
                                              <a:srgbClr val="000000"/>
                                            </a:solidFill>
                                            <a:effectLst/>
                                            <a:latin typeface="Cambria Math" panose="02040503050406030204" pitchFamily="18" charset="0"/>
                                            <a:ea typeface="Times New Roman" panose="02020603050405020304" pitchFamily="18" charset="0"/>
                                          </a:rPr>
                                          <m:t>𝑘</m:t>
                                        </m:r>
                                      </m:sup>
                                    </m:sSup>
                                    <m:sSubSup>
                                      <m:sSubSupPr>
                                        <m:ctrlPr>
                                          <a:rPr lang="en-US" sz="1800" i="1">
                                            <a:solidFill>
                                              <a:srgbClr val="000000"/>
                                            </a:solidFill>
                                            <a:effectLst/>
                                            <a:latin typeface="Cambria Math" panose="02040503050406030204" pitchFamily="18" charset="0"/>
                                            <a:ea typeface="Calibri" panose="020F0502020204030204" pitchFamily="34" charset="0"/>
                                          </a:rPr>
                                        </m:ctrlPr>
                                      </m:sSub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i="1">
                                            <a:solidFill>
                                              <a:srgbClr val="000000"/>
                                            </a:solidFill>
                                            <a:effectLst/>
                                            <a:latin typeface="Cambria Math" panose="02040503050406030204" pitchFamily="18" charset="0"/>
                                            <a:ea typeface="Times New Roman" panose="02020603050405020304" pitchFamily="18" charset="0"/>
                                          </a:rPr>
                                          <m:t>(0)</m:t>
                                        </m:r>
                                      </m:e>
                                      <m:sub>
                                        <m:r>
                                          <a:rPr lang="en-US" sz="1800" i="1">
                                            <a:solidFill>
                                              <a:srgbClr val="000000"/>
                                            </a:solidFill>
                                            <a:effectLst/>
                                            <a:latin typeface="Cambria Math" panose="02040503050406030204" pitchFamily="18" charset="0"/>
                                            <a:ea typeface="Times New Roman" panose="02020603050405020304" pitchFamily="18" charset="0"/>
                                          </a:rPr>
                                          <m:t>𝑘</m:t>
                                        </m:r>
                                      </m:sub>
                                      <m:sup>
                                        <m:r>
                                          <a:rPr lang="en-US" sz="1800" i="1">
                                            <a:solidFill>
                                              <a:srgbClr val="000000"/>
                                            </a:solidFill>
                                            <a:effectLst/>
                                            <a:latin typeface="Cambria Math" panose="02040503050406030204" pitchFamily="18" charset="0"/>
                                            <a:ea typeface="Times New Roman" panose="02020603050405020304" pitchFamily="18" charset="0"/>
                                          </a:rPr>
                                          <m:t>∗</m:t>
                                        </m:r>
                                      </m:sup>
                                    </m:sSubSup>
                                    <m:r>
                                      <a:rPr lang="en-US" sz="1800">
                                        <a:solidFill>
                                          <a:srgbClr val="000000"/>
                                        </a:solidFill>
                                        <a:effectLst/>
                                        <a:latin typeface="Cambria Math" panose="02040503050406030204" pitchFamily="18" charset="0"/>
                                        <a:ea typeface="Times New Roman" panose="02020603050405020304" pitchFamily="18" charset="0"/>
                                      </a:rPr>
                                      <m:t>+</m:t>
                                    </m:r>
                                    <m:sSup>
                                      <m:sSupPr>
                                        <m:ctrlPr>
                                          <a:rPr lang="en-US" sz="1800" i="1">
                                            <a:solidFill>
                                              <a:srgbClr val="000000"/>
                                            </a:solidFill>
                                            <a:effectLst/>
                                            <a:latin typeface="Cambria Math" panose="02040503050406030204" pitchFamily="18" charset="0"/>
                                            <a:ea typeface="Calibri" panose="020F0502020204030204" pitchFamily="34"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i="1">
                                            <a:solidFill>
                                              <a:srgbClr val="000000"/>
                                            </a:solidFill>
                                            <a:effectLst/>
                                            <a:latin typeface="Cambria Math" panose="02040503050406030204" pitchFamily="18" charset="0"/>
                                            <a:ea typeface="Times New Roman" panose="02020603050405020304" pitchFamily="18" charset="0"/>
                                          </a:rPr>
                                          <m:t>(0)</m:t>
                                        </m:r>
                                      </m:e>
                                      <m:sup>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𝑘</m:t>
                                        </m:r>
                                      </m:sup>
                                    </m:sSup>
                                    <m:sSub>
                                      <m:sSubPr>
                                        <m:ctrlPr>
                                          <a:rPr lang="en-US" sz="1800" i="1">
                                            <a:solidFill>
                                              <a:srgbClr val="000000"/>
                                            </a:solidFill>
                                            <a:effectLst/>
                                            <a:latin typeface="Cambria Math" panose="02040503050406030204" pitchFamily="18" charset="0"/>
                                            <a:ea typeface="Calibri" panose="020F0502020204030204" pitchFamily="34" charset="0"/>
                                          </a:rPr>
                                        </m:ctrlPr>
                                      </m:sSub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i="1">
                                            <a:solidFill>
                                              <a:srgbClr val="000000"/>
                                            </a:solidFill>
                                            <a:effectLst/>
                                            <a:latin typeface="Cambria Math" panose="02040503050406030204" pitchFamily="18" charset="0"/>
                                            <a:ea typeface="Times New Roman" panose="02020603050405020304" pitchFamily="18" charset="0"/>
                                          </a:rPr>
                                          <m:t>(0)</m:t>
                                        </m:r>
                                      </m:e>
                                      <m:sub>
                                        <m:r>
                                          <a:rPr lang="en-US" sz="1800" i="1">
                                            <a:solidFill>
                                              <a:srgbClr val="000000"/>
                                            </a:solidFill>
                                            <a:effectLst/>
                                            <a:latin typeface="Cambria Math" panose="02040503050406030204" pitchFamily="18" charset="0"/>
                                            <a:ea typeface="Times New Roman" panose="02020603050405020304" pitchFamily="18" charset="0"/>
                                          </a:rPr>
                                          <m:t>𝑘</m:t>
                                        </m:r>
                                      </m:sub>
                                    </m:sSub>
                                  </m:num>
                                  <m:den>
                                    <m:r>
                                      <a:rPr lang="en-US" sz="1800">
                                        <a:solidFill>
                                          <a:srgbClr val="000000"/>
                                        </a:solidFill>
                                        <a:effectLst/>
                                        <a:latin typeface="Cambria Math" panose="02040503050406030204" pitchFamily="18" charset="0"/>
                                        <a:ea typeface="Times New Roman" panose="02020603050405020304" pitchFamily="18" charset="0"/>
                                      </a:rPr>
                                      <m:t>8</m:t>
                                    </m:r>
                                  </m:den>
                                </m:f>
                              </m:e>
                            </m:mr>
                          </m:m>
                        </m:e>
                      </m:d>
                      <m:rad>
                        <m:radPr>
                          <m:degHide m:val="on"/>
                          <m:ctrlPr>
                            <a:rPr lang="en-US" sz="1800" i="1">
                              <a:solidFill>
                                <a:srgbClr val="000000"/>
                              </a:solidFill>
                              <a:effectLst/>
                              <a:latin typeface="Cambria Math" panose="02040503050406030204" pitchFamily="18" charset="0"/>
                              <a:ea typeface="Times New Roman" panose="02020603050405020304" pitchFamily="18" charset="0"/>
                            </a:rPr>
                          </m:ctrlPr>
                        </m:radPr>
                        <m:deg/>
                        <m:e>
                          <m:r>
                            <a:rPr lang="en-US" sz="1800" i="1">
                              <a:solidFill>
                                <a:srgbClr val="000000"/>
                              </a:solidFill>
                              <a:effectLst/>
                              <a:latin typeface="Cambria Math" panose="02040503050406030204" pitchFamily="18" charset="0"/>
                              <a:ea typeface="Times New Roman" panose="02020603050405020304" pitchFamily="18" charset="0"/>
                            </a:rPr>
                            <m:t>−</m:t>
                          </m:r>
                          <m:r>
                            <m:rPr>
                              <m:sty m:val="p"/>
                            </m:rPr>
                            <a:rPr lang="en-US" sz="1800">
                              <a:solidFill>
                                <a:srgbClr val="000000"/>
                              </a:solidFill>
                              <a:effectLst/>
                              <a:latin typeface="Cambria Math" panose="02040503050406030204" pitchFamily="18" charset="0"/>
                              <a:ea typeface="Times New Roman" panose="02020603050405020304" pitchFamily="18" charset="0"/>
                            </a:rPr>
                            <m:t>g</m:t>
                          </m:r>
                        </m:e>
                      </m:rad>
                      <m:r>
                        <a:rPr lang="en-US" sz="1800">
                          <a:solidFill>
                            <a:srgbClr val="000000"/>
                          </a:solidFill>
                          <a:effectLst/>
                          <a:latin typeface="Cambria Math" panose="02040503050406030204" pitchFamily="18" charset="0"/>
                          <a:ea typeface="Times New Roman" panose="02020603050405020304" pitchFamily="18" charset="0"/>
                        </a:rPr>
                        <m:t>+</m:t>
                      </m:r>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d>
                            <m:dPr>
                              <m:begChr m:val="|"/>
                              <m:endChr m:val="|"/>
                              <m:ctrlPr>
                                <a:rPr lang="en-US" sz="1800" i="1">
                                  <a:solidFill>
                                    <a:srgbClr val="000000"/>
                                  </a:solidFill>
                                  <a:effectLst/>
                                  <a:latin typeface="Cambria Math" panose="02040503050406030204" pitchFamily="18" charset="0"/>
                                  <a:ea typeface="Times New Roman" panose="02020603050405020304" pitchFamily="18" charset="0"/>
                                </a:rPr>
                              </m:ctrlPr>
                            </m:dPr>
                            <m:e>
                              <m:m>
                                <m:mPr>
                                  <m:mcs>
                                    <m:mc>
                                      <m:mcPr>
                                        <m:count m:val="3"/>
                                        <m:mcJc m:val="center"/>
                                      </m:mcPr>
                                    </m:mc>
                                  </m:mcs>
                                  <m:ctrlPr>
                                    <a:rPr lang="en-US" sz="1800" i="1">
                                      <a:solidFill>
                                        <a:srgbClr val="000000"/>
                                      </a:solidFill>
                                      <a:effectLst/>
                                      <a:latin typeface="Cambria Math" panose="02040503050406030204" pitchFamily="18" charset="0"/>
                                      <a:ea typeface="Times New Roman" panose="02020603050405020304" pitchFamily="18" charset="0"/>
                                    </a:rPr>
                                  </m:ctrlPr>
                                </m:mPr>
                                <m:mr>
                                  <m:e>
                                    <m:r>
                                      <a:rPr lang="en-US" sz="1800">
                                        <a:solidFill>
                                          <a:srgbClr val="000000"/>
                                        </a:solidFill>
                                        <a:effectLst/>
                                        <a:latin typeface="Cambria Math" panose="02040503050406030204" pitchFamily="18" charset="0"/>
                                        <a:ea typeface="Times New Roman" panose="02020603050405020304" pitchFamily="18" charset="0"/>
                                      </a:rPr>
                                      <m:t>1</m:t>
                                    </m:r>
                                  </m:e>
                                  <m:e>
                                    <m:f>
                                      <m:fPr>
                                        <m:ctrlPr>
                                          <a:rPr lang="en-US" sz="1800" i="1">
                                            <a:solidFill>
                                              <a:srgbClr val="000000"/>
                                            </a:solidFill>
                                            <a:effectLst/>
                                            <a:latin typeface="Cambria Math" panose="02040503050406030204" pitchFamily="18" charset="0"/>
                                            <a:ea typeface="Times New Roman" panose="02020603050405020304" pitchFamily="18" charset="0"/>
                                          </a:rPr>
                                        </m:ctrlPr>
                                      </m:fPr>
                                      <m:num>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r>
                                              <m:rPr>
                                                <m:sty m:val="p"/>
                                              </m:rPr>
                                              <a:rPr lang="en-US" sz="1800">
                                                <a:solidFill>
                                                  <a:srgbClr val="000000"/>
                                                </a:solidFill>
                                                <a:effectLst/>
                                                <a:latin typeface="Cambria Math" panose="02040503050406030204" pitchFamily="18" charset="0"/>
                                                <a:ea typeface="Times New Roman" panose="02020603050405020304" pitchFamily="18" charset="0"/>
                                              </a:rPr>
                                              <m:t>P</m:t>
                                            </m:r>
                                          </m:e>
                                          <m:sub>
                                            <m:r>
                                              <m:rPr>
                                                <m:sty m:val="p"/>
                                              </m:rPr>
                                              <a:rPr lang="en-US" sz="1800">
                                                <a:solidFill>
                                                  <a:srgbClr val="000000"/>
                                                </a:solidFill>
                                                <a:effectLst/>
                                                <a:latin typeface="Cambria Math" panose="02040503050406030204" pitchFamily="18" charset="0"/>
                                                <a:ea typeface="Times New Roman" panose="02020603050405020304" pitchFamily="18" charset="0"/>
                                              </a:rPr>
                                              <m:t>k</m:t>
                                            </m:r>
                                          </m:sub>
                                        </m:sSub>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(1)</m:t>
                                            </m:r>
                                          </m:e>
                                          <m:sup>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𝑘</m:t>
                                            </m:r>
                                          </m:sup>
                                        </m:sSup>
                                        <m:r>
                                          <a:rPr lang="en-US" sz="1800">
                                            <a:solidFill>
                                              <a:srgbClr val="000000"/>
                                            </a:solidFill>
                                            <a:effectLst/>
                                            <a:latin typeface="Cambria Math" panose="02040503050406030204" pitchFamily="18" charset="0"/>
                                            <a:ea typeface="Times New Roman" panose="02020603050405020304" pitchFamily="18" charset="0"/>
                                          </a:rPr>
                                          <m:t>+</m:t>
                                        </m:r>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m:rPr>
                                                    <m:sty m:val="p"/>
                                                  </m:rPr>
                                                  <a:rPr lang="en-US" sz="1800">
                                                    <a:solidFill>
                                                      <a:srgbClr val="000000"/>
                                                    </a:solidFill>
                                                    <a:effectLst/>
                                                    <a:latin typeface="Cambria Math" panose="02040503050406030204" pitchFamily="18" charset="0"/>
                                                    <a:ea typeface="Times New Roman" panose="02020603050405020304" pitchFamily="18" charset="0"/>
                                                  </a:rPr>
                                                  <m:t>P</m:t>
                                                </m:r>
                                              </m:e>
                                              <m:sup>
                                                <m:r>
                                                  <a:rPr lang="en-US" sz="1800" i="1">
                                                    <a:solidFill>
                                                      <a:srgbClr val="000000"/>
                                                    </a:solidFill>
                                                    <a:effectLst/>
                                                    <a:latin typeface="Cambria Math" panose="02040503050406030204" pitchFamily="18" charset="0"/>
                                                    <a:ea typeface="Times New Roman" panose="02020603050405020304" pitchFamily="18" charset="0"/>
                                                  </a:rPr>
                                                  <m:t>∗</m:t>
                                                </m:r>
                                              </m:sup>
                                            </m:sSup>
                                          </m:e>
                                          <m:sub>
                                            <m:r>
                                              <m:rPr>
                                                <m:sty m:val="p"/>
                                              </m:rPr>
                                              <a:rPr lang="en-US" sz="1800">
                                                <a:solidFill>
                                                  <a:srgbClr val="000000"/>
                                                </a:solidFill>
                                                <a:effectLst/>
                                                <a:latin typeface="Cambria Math" panose="02040503050406030204" pitchFamily="18" charset="0"/>
                                                <a:ea typeface="Times New Roman" panose="02020603050405020304" pitchFamily="18" charset="0"/>
                                              </a:rPr>
                                              <m:t>k</m:t>
                                            </m:r>
                                          </m:sub>
                                        </m:sSub>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(1)</m:t>
                                            </m:r>
                                          </m:e>
                                          <m:sup>
                                            <m:r>
                                              <a:rPr lang="en-US" sz="1800" i="1">
                                                <a:solidFill>
                                                  <a:srgbClr val="000000"/>
                                                </a:solidFill>
                                                <a:effectLst/>
                                                <a:latin typeface="Cambria Math" panose="02040503050406030204" pitchFamily="18" charset="0"/>
                                                <a:ea typeface="Times New Roman" panose="02020603050405020304" pitchFamily="18" charset="0"/>
                                              </a:rPr>
                                              <m:t>𝑘</m:t>
                                            </m:r>
                                          </m:sup>
                                        </m:sSup>
                                      </m:num>
                                      <m:den>
                                        <m:r>
                                          <a:rPr lang="en-US" sz="1800">
                                            <a:solidFill>
                                              <a:srgbClr val="000000"/>
                                            </a:solidFill>
                                            <a:effectLst/>
                                            <a:latin typeface="Cambria Math" panose="02040503050406030204" pitchFamily="18" charset="0"/>
                                            <a:ea typeface="Times New Roman" panose="02020603050405020304" pitchFamily="18" charset="0"/>
                                          </a:rPr>
                                          <m:t>2</m:t>
                                        </m:r>
                                        <m:rad>
                                          <m:radPr>
                                            <m:degHide m:val="on"/>
                                            <m:ctrlPr>
                                              <a:rPr lang="en-US" sz="1800" i="1">
                                                <a:solidFill>
                                                  <a:srgbClr val="000000"/>
                                                </a:solidFill>
                                                <a:effectLst/>
                                                <a:latin typeface="Cambria Math" panose="02040503050406030204" pitchFamily="18" charset="0"/>
                                                <a:ea typeface="Times New Roman" panose="02020603050405020304" pitchFamily="18" charset="0"/>
                                              </a:rPr>
                                            </m:ctrlPr>
                                          </m:radPr>
                                          <m:deg/>
                                          <m:e>
                                            <m:r>
                                              <a:rPr lang="en-US" sz="1800">
                                                <a:solidFill>
                                                  <a:srgbClr val="000000"/>
                                                </a:solidFill>
                                                <a:effectLst/>
                                                <a:latin typeface="Cambria Math" panose="02040503050406030204" pitchFamily="18" charset="0"/>
                                                <a:ea typeface="Times New Roman" panose="02020603050405020304" pitchFamily="18" charset="0"/>
                                              </a:rPr>
                                              <m:t>2</m:t>
                                            </m:r>
                                            <m:r>
                                              <m:rPr>
                                                <m:sty m:val="p"/>
                                              </m:rPr>
                                              <a:rPr lang="en-US" sz="1800">
                                                <a:solidFill>
                                                  <a:srgbClr val="000000"/>
                                                </a:solidFill>
                                                <a:effectLst/>
                                                <a:latin typeface="Cambria Math" panose="02040503050406030204" pitchFamily="18" charset="0"/>
                                                <a:ea typeface="Times New Roman" panose="02020603050405020304" pitchFamily="18" charset="0"/>
                                              </a:rPr>
                                              <m:t>Z</m:t>
                                            </m:r>
                                          </m:e>
                                        </m:rad>
                                      </m:den>
                                    </m:f>
                                  </m:e>
                                  <m:e>
                                    <m:f>
                                      <m:fPr>
                                        <m:ctrlPr>
                                          <a:rPr lang="en-US" sz="1800" i="1">
                                            <a:solidFill>
                                              <a:srgbClr val="000000"/>
                                            </a:solidFill>
                                            <a:effectLst/>
                                            <a:latin typeface="Cambria Math" panose="02040503050406030204" pitchFamily="18" charset="0"/>
                                            <a:ea typeface="Times New Roman" panose="02020603050405020304" pitchFamily="18" charset="0"/>
                                          </a:rPr>
                                        </m:ctrlPr>
                                      </m:fPr>
                                      <m:num>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r>
                                              <m:rPr>
                                                <m:sty m:val="p"/>
                                              </m:rPr>
                                              <a:rPr lang="en-US" sz="1800">
                                                <a:solidFill>
                                                  <a:srgbClr val="000000"/>
                                                </a:solidFill>
                                                <a:effectLst/>
                                                <a:latin typeface="Cambria Math" panose="02040503050406030204" pitchFamily="18" charset="0"/>
                                                <a:ea typeface="Times New Roman" panose="02020603050405020304" pitchFamily="18" charset="0"/>
                                              </a:rPr>
                                              <m:t>P</m:t>
                                            </m:r>
                                          </m:e>
                                          <m:sub>
                                            <m:r>
                                              <m:rPr>
                                                <m:sty m:val="p"/>
                                              </m:rPr>
                                              <a:rPr lang="en-US" sz="1800">
                                                <a:solidFill>
                                                  <a:srgbClr val="000000"/>
                                                </a:solidFill>
                                                <a:effectLst/>
                                                <a:latin typeface="Cambria Math" panose="02040503050406030204" pitchFamily="18" charset="0"/>
                                                <a:ea typeface="Times New Roman" panose="02020603050405020304" pitchFamily="18" charset="0"/>
                                              </a:rPr>
                                              <m:t>k</m:t>
                                            </m:r>
                                          </m:sub>
                                        </m:sSub>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𝑘</m:t>
                                            </m:r>
                                          </m:sup>
                                        </m:sSup>
                                        <m:r>
                                          <a:rPr lang="en-US" sz="1800">
                                            <a:solidFill>
                                              <a:srgbClr val="000000"/>
                                            </a:solidFill>
                                            <a:effectLst/>
                                            <a:latin typeface="Cambria Math" panose="02040503050406030204" pitchFamily="18" charset="0"/>
                                            <a:ea typeface="Times New Roman" panose="02020603050405020304" pitchFamily="18" charset="0"/>
                                          </a:rPr>
                                          <m:t>+</m:t>
                                        </m:r>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m:rPr>
                                                    <m:sty m:val="p"/>
                                                  </m:rPr>
                                                  <a:rPr lang="en-US" sz="1800">
                                                    <a:solidFill>
                                                      <a:srgbClr val="000000"/>
                                                    </a:solidFill>
                                                    <a:effectLst/>
                                                    <a:latin typeface="Cambria Math" panose="02040503050406030204" pitchFamily="18" charset="0"/>
                                                    <a:ea typeface="Times New Roman" panose="02020603050405020304" pitchFamily="18" charset="0"/>
                                                  </a:rPr>
                                                  <m:t>P</m:t>
                                                </m:r>
                                              </m:e>
                                              <m:sup>
                                                <m:r>
                                                  <a:rPr lang="en-US" sz="1800" i="1">
                                                    <a:solidFill>
                                                      <a:srgbClr val="000000"/>
                                                    </a:solidFill>
                                                    <a:effectLst/>
                                                    <a:latin typeface="Cambria Math" panose="02040503050406030204" pitchFamily="18" charset="0"/>
                                                    <a:ea typeface="Times New Roman" panose="02020603050405020304" pitchFamily="18" charset="0"/>
                                                  </a:rPr>
                                                  <m:t>∗</m:t>
                                                </m:r>
                                              </m:sup>
                                            </m:sSup>
                                          </m:e>
                                          <m:sub>
                                            <m:r>
                                              <m:rPr>
                                                <m:sty m:val="p"/>
                                              </m:rPr>
                                              <a:rPr lang="en-US" sz="1800">
                                                <a:solidFill>
                                                  <a:srgbClr val="000000"/>
                                                </a:solidFill>
                                                <a:effectLst/>
                                                <a:latin typeface="Cambria Math" panose="02040503050406030204" pitchFamily="18" charset="0"/>
                                                <a:ea typeface="Times New Roman" panose="02020603050405020304" pitchFamily="18" charset="0"/>
                                              </a:rPr>
                                              <m:t>k</m:t>
                                            </m:r>
                                          </m:sub>
                                        </m:sSub>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𝑘</m:t>
                                            </m:r>
                                          </m:sup>
                                        </m:sSup>
                                      </m:num>
                                      <m:den>
                                        <m:r>
                                          <a:rPr lang="en-US" sz="1800">
                                            <a:solidFill>
                                              <a:srgbClr val="000000"/>
                                            </a:solidFill>
                                            <a:effectLst/>
                                            <a:latin typeface="Cambria Math" panose="02040503050406030204" pitchFamily="18" charset="0"/>
                                            <a:ea typeface="Times New Roman" panose="02020603050405020304" pitchFamily="18" charset="0"/>
                                          </a:rPr>
                                          <m:t>2</m:t>
                                        </m:r>
                                        <m:rad>
                                          <m:radPr>
                                            <m:degHide m:val="on"/>
                                            <m:ctrlPr>
                                              <a:rPr lang="en-US" sz="1800" i="1">
                                                <a:solidFill>
                                                  <a:srgbClr val="000000"/>
                                                </a:solidFill>
                                                <a:effectLst/>
                                                <a:latin typeface="Cambria Math" panose="02040503050406030204" pitchFamily="18" charset="0"/>
                                                <a:ea typeface="Times New Roman" panose="02020603050405020304" pitchFamily="18" charset="0"/>
                                              </a:rPr>
                                            </m:ctrlPr>
                                          </m:radPr>
                                          <m:deg/>
                                          <m:e>
                                            <m:r>
                                              <a:rPr lang="en-US" sz="1800">
                                                <a:solidFill>
                                                  <a:srgbClr val="000000"/>
                                                </a:solidFill>
                                                <a:effectLst/>
                                                <a:latin typeface="Cambria Math" panose="02040503050406030204" pitchFamily="18" charset="0"/>
                                                <a:ea typeface="Times New Roman" panose="02020603050405020304" pitchFamily="18" charset="0"/>
                                              </a:rPr>
                                              <m:t>2</m:t>
                                            </m:r>
                                            <m:r>
                                              <m:rPr>
                                                <m:sty m:val="p"/>
                                              </m:rPr>
                                              <a:rPr lang="en-US" sz="1800">
                                                <a:solidFill>
                                                  <a:srgbClr val="000000"/>
                                                </a:solidFill>
                                                <a:effectLst/>
                                                <a:latin typeface="Cambria Math" panose="02040503050406030204" pitchFamily="18" charset="0"/>
                                                <a:ea typeface="Times New Roman" panose="02020603050405020304" pitchFamily="18" charset="0"/>
                                              </a:rPr>
                                              <m:t>Z</m:t>
                                            </m:r>
                                          </m:e>
                                        </m:rad>
                                      </m:den>
                                    </m:f>
                                  </m:e>
                                </m:mr>
                                <m:mr>
                                  <m:e>
                                    <m:f>
                                      <m:fPr>
                                        <m:ctrlPr>
                                          <a:rPr lang="en-US" sz="1800" i="1">
                                            <a:solidFill>
                                              <a:srgbClr val="000000"/>
                                            </a:solidFill>
                                            <a:effectLst/>
                                            <a:latin typeface="Cambria Math" panose="02040503050406030204" pitchFamily="18" charset="0"/>
                                            <a:ea typeface="Times New Roman" panose="02020603050405020304" pitchFamily="18" charset="0"/>
                                          </a:rPr>
                                        </m:ctrlPr>
                                      </m:fPr>
                                      <m:num>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r>
                                              <m:rPr>
                                                <m:sty m:val="p"/>
                                              </m:rPr>
                                              <a:rPr lang="en-US" sz="1800">
                                                <a:solidFill>
                                                  <a:srgbClr val="000000"/>
                                                </a:solidFill>
                                                <a:effectLst/>
                                                <a:latin typeface="Cambria Math" panose="02040503050406030204" pitchFamily="18" charset="0"/>
                                                <a:ea typeface="Times New Roman" panose="02020603050405020304" pitchFamily="18" charset="0"/>
                                              </a:rPr>
                                              <m:t>P</m:t>
                                            </m:r>
                                          </m:e>
                                          <m:sub>
                                            <m:r>
                                              <m:rPr>
                                                <m:sty m:val="p"/>
                                              </m:rPr>
                                              <a:rPr lang="en-US" sz="1800">
                                                <a:solidFill>
                                                  <a:srgbClr val="000000"/>
                                                </a:solidFill>
                                                <a:effectLst/>
                                                <a:latin typeface="Cambria Math" panose="02040503050406030204" pitchFamily="18" charset="0"/>
                                                <a:ea typeface="Times New Roman" panose="02020603050405020304" pitchFamily="18" charset="0"/>
                                              </a:rPr>
                                              <m:t>k</m:t>
                                            </m:r>
                                          </m:sub>
                                        </m:sSub>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(1)</m:t>
                                            </m:r>
                                          </m:e>
                                          <m:sup>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𝑘</m:t>
                                            </m:r>
                                          </m:sup>
                                        </m:sSup>
                                        <m:r>
                                          <a:rPr lang="en-US" sz="1800">
                                            <a:solidFill>
                                              <a:srgbClr val="000000"/>
                                            </a:solidFill>
                                            <a:effectLst/>
                                            <a:latin typeface="Cambria Math" panose="02040503050406030204" pitchFamily="18" charset="0"/>
                                            <a:ea typeface="Times New Roman" panose="02020603050405020304" pitchFamily="18" charset="0"/>
                                          </a:rPr>
                                          <m:t>+</m:t>
                                        </m:r>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m:rPr>
                                                    <m:sty m:val="p"/>
                                                  </m:rPr>
                                                  <a:rPr lang="en-US" sz="1800">
                                                    <a:solidFill>
                                                      <a:srgbClr val="000000"/>
                                                    </a:solidFill>
                                                    <a:effectLst/>
                                                    <a:latin typeface="Cambria Math" panose="02040503050406030204" pitchFamily="18" charset="0"/>
                                                    <a:ea typeface="Times New Roman" panose="02020603050405020304" pitchFamily="18" charset="0"/>
                                                  </a:rPr>
                                                  <m:t>P</m:t>
                                                </m:r>
                                              </m:e>
                                              <m:sup>
                                                <m:r>
                                                  <a:rPr lang="en-US" sz="1800" i="1">
                                                    <a:solidFill>
                                                      <a:srgbClr val="000000"/>
                                                    </a:solidFill>
                                                    <a:effectLst/>
                                                    <a:latin typeface="Cambria Math" panose="02040503050406030204" pitchFamily="18" charset="0"/>
                                                    <a:ea typeface="Times New Roman" panose="02020603050405020304" pitchFamily="18" charset="0"/>
                                                  </a:rPr>
                                                  <m:t>∗</m:t>
                                                </m:r>
                                              </m:sup>
                                            </m:sSup>
                                          </m:e>
                                          <m:sub>
                                            <m:r>
                                              <m:rPr>
                                                <m:sty m:val="p"/>
                                              </m:rPr>
                                              <a:rPr lang="en-US" sz="1800">
                                                <a:solidFill>
                                                  <a:srgbClr val="000000"/>
                                                </a:solidFill>
                                                <a:effectLst/>
                                                <a:latin typeface="Cambria Math" panose="02040503050406030204" pitchFamily="18" charset="0"/>
                                                <a:ea typeface="Times New Roman" panose="02020603050405020304" pitchFamily="18" charset="0"/>
                                              </a:rPr>
                                              <m:t>k</m:t>
                                            </m:r>
                                          </m:sub>
                                        </m:sSub>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(1)</m:t>
                                            </m:r>
                                          </m:e>
                                          <m:sup>
                                            <m:r>
                                              <a:rPr lang="en-US" sz="1800" i="1">
                                                <a:solidFill>
                                                  <a:srgbClr val="000000"/>
                                                </a:solidFill>
                                                <a:effectLst/>
                                                <a:latin typeface="Cambria Math" panose="02040503050406030204" pitchFamily="18" charset="0"/>
                                                <a:ea typeface="Times New Roman" panose="02020603050405020304" pitchFamily="18" charset="0"/>
                                              </a:rPr>
                                              <m:t>𝑘</m:t>
                                            </m:r>
                                          </m:sup>
                                        </m:sSup>
                                      </m:num>
                                      <m:den>
                                        <m:r>
                                          <a:rPr lang="en-US" sz="1800">
                                            <a:solidFill>
                                              <a:srgbClr val="000000"/>
                                            </a:solidFill>
                                            <a:effectLst/>
                                            <a:latin typeface="Cambria Math" panose="02040503050406030204" pitchFamily="18" charset="0"/>
                                            <a:ea typeface="Times New Roman" panose="02020603050405020304" pitchFamily="18" charset="0"/>
                                          </a:rPr>
                                          <m:t>2</m:t>
                                        </m:r>
                                        <m:rad>
                                          <m:radPr>
                                            <m:degHide m:val="on"/>
                                            <m:ctrlPr>
                                              <a:rPr lang="en-US" sz="1800" i="1">
                                                <a:solidFill>
                                                  <a:srgbClr val="000000"/>
                                                </a:solidFill>
                                                <a:effectLst/>
                                                <a:latin typeface="Cambria Math" panose="02040503050406030204" pitchFamily="18" charset="0"/>
                                                <a:ea typeface="Times New Roman" panose="02020603050405020304" pitchFamily="18" charset="0"/>
                                              </a:rPr>
                                            </m:ctrlPr>
                                          </m:radPr>
                                          <m:deg/>
                                          <m:e>
                                            <m:r>
                                              <a:rPr lang="en-US" sz="1800">
                                                <a:solidFill>
                                                  <a:srgbClr val="000000"/>
                                                </a:solidFill>
                                                <a:effectLst/>
                                                <a:latin typeface="Cambria Math" panose="02040503050406030204" pitchFamily="18" charset="0"/>
                                                <a:ea typeface="Times New Roman" panose="02020603050405020304" pitchFamily="18" charset="0"/>
                                              </a:rPr>
                                              <m:t>2</m:t>
                                            </m:r>
                                            <m:r>
                                              <m:rPr>
                                                <m:sty m:val="p"/>
                                              </m:rPr>
                                              <a:rPr lang="en-US" sz="1800">
                                                <a:solidFill>
                                                  <a:srgbClr val="000000"/>
                                                </a:solidFill>
                                                <a:effectLst/>
                                                <a:latin typeface="Cambria Math" panose="02040503050406030204" pitchFamily="18" charset="0"/>
                                                <a:ea typeface="Times New Roman" panose="02020603050405020304" pitchFamily="18" charset="0"/>
                                              </a:rPr>
                                              <m:t>Z</m:t>
                                            </m:r>
                                          </m:e>
                                        </m:rad>
                                      </m:den>
                                    </m:f>
                                  </m:e>
                                  <m:e>
                                    <m:f>
                                      <m:fPr>
                                        <m:ctrlPr>
                                          <a:rPr lang="en-US" sz="1800" i="1">
                                            <a:solidFill>
                                              <a:srgbClr val="000000"/>
                                            </a:solidFill>
                                            <a:effectLst/>
                                            <a:latin typeface="Cambria Math" panose="02040503050406030204" pitchFamily="18" charset="0"/>
                                            <a:ea typeface="Times New Roman" panose="02020603050405020304" pitchFamily="18" charset="0"/>
                                          </a:rPr>
                                        </m:ctrlPr>
                                      </m:fPr>
                                      <m:num>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e>
                                          <m:sup>
                                            <m:r>
                                              <a:rPr lang="en-US" sz="1800" i="1">
                                                <a:solidFill>
                                                  <a:srgbClr val="000000"/>
                                                </a:solidFill>
                                                <a:effectLst/>
                                                <a:latin typeface="Cambria Math" panose="02040503050406030204" pitchFamily="18" charset="0"/>
                                                <a:ea typeface="Times New Roman" panose="02020603050405020304" pitchFamily="18" charset="0"/>
                                              </a:rPr>
                                              <m:t>𝑘</m:t>
                                            </m:r>
                                          </m:sup>
                                        </m:sSup>
                                        <m:sSubSup>
                                          <m:sSubSupPr>
                                            <m:ctrlPr>
                                              <a:rPr lang="en-US" sz="1800" i="1">
                                                <a:solidFill>
                                                  <a:srgbClr val="000000"/>
                                                </a:solidFill>
                                                <a:effectLst/>
                                                <a:latin typeface="Cambria Math" panose="02040503050406030204" pitchFamily="18" charset="0"/>
                                                <a:ea typeface="Times New Roman" panose="02020603050405020304" pitchFamily="18" charset="0"/>
                                              </a:rPr>
                                            </m:ctrlPr>
                                          </m:sSubSupPr>
                                          <m:e>
                                            <m:r>
                                              <a:rPr lang="en-US" sz="1800" i="1">
                                                <a:solidFill>
                                                  <a:srgbClr val="000000"/>
                                                </a:solidFill>
                                                <a:effectLst/>
                                                <a:latin typeface="Cambria Math" panose="02040503050406030204" pitchFamily="18" charset="0"/>
                                                <a:ea typeface="Times New Roman" panose="02020603050405020304" pitchFamily="18" charset="0"/>
                                              </a:rPr>
                                              <m:t>𝑈</m:t>
                                            </m:r>
                                          </m:e>
                                          <m:sub>
                                            <m:r>
                                              <a:rPr lang="en-US" sz="1800" i="1">
                                                <a:solidFill>
                                                  <a:srgbClr val="000000"/>
                                                </a:solidFill>
                                                <a:effectLst/>
                                                <a:latin typeface="Cambria Math" panose="02040503050406030204" pitchFamily="18" charset="0"/>
                                                <a:ea typeface="Times New Roman" panose="02020603050405020304" pitchFamily="18" charset="0"/>
                                              </a:rPr>
                                              <m:t>𝑘</m:t>
                                            </m:r>
                                          </m:sub>
                                          <m:sup>
                                            <m:r>
                                              <a:rPr lang="en-US" sz="1800" i="1">
                                                <a:solidFill>
                                                  <a:srgbClr val="000000"/>
                                                </a:solidFill>
                                                <a:effectLst/>
                                                <a:latin typeface="Cambria Math" panose="02040503050406030204" pitchFamily="18" charset="0"/>
                                                <a:ea typeface="Times New Roman" panose="02020603050405020304" pitchFamily="18" charset="0"/>
                                              </a:rPr>
                                              <m:t>∗</m:t>
                                            </m:r>
                                          </m:sup>
                                        </m:sSubSup>
                                        <m:r>
                                          <a:rPr lang="en-US" sz="1800">
                                            <a:solidFill>
                                              <a:srgbClr val="000000"/>
                                            </a:solidFill>
                                            <a:effectLst/>
                                            <a:latin typeface="Cambria Math" panose="02040503050406030204" pitchFamily="18" charset="0"/>
                                            <a:ea typeface="Times New Roman" panose="02020603050405020304" pitchFamily="18" charset="0"/>
                                          </a:rPr>
                                          <m:t>+</m:t>
                                        </m:r>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e>
                                          <m:sup>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𝑘</m:t>
                                            </m:r>
                                          </m:sup>
                                        </m:sSup>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r>
                                              <a:rPr lang="en-US" sz="1800" i="1">
                                                <a:solidFill>
                                                  <a:srgbClr val="000000"/>
                                                </a:solidFill>
                                                <a:effectLst/>
                                                <a:latin typeface="Cambria Math" panose="02040503050406030204" pitchFamily="18" charset="0"/>
                                                <a:ea typeface="Times New Roman" panose="02020603050405020304" pitchFamily="18" charset="0"/>
                                              </a:rPr>
                                              <m:t>𝑈</m:t>
                                            </m:r>
                                          </m:e>
                                          <m:sub>
                                            <m:r>
                                              <a:rPr lang="en-US" sz="1800" i="1">
                                                <a:solidFill>
                                                  <a:srgbClr val="000000"/>
                                                </a:solidFill>
                                                <a:effectLst/>
                                                <a:latin typeface="Cambria Math" panose="02040503050406030204" pitchFamily="18" charset="0"/>
                                                <a:ea typeface="Times New Roman" panose="02020603050405020304" pitchFamily="18" charset="0"/>
                                              </a:rPr>
                                              <m:t>𝑘</m:t>
                                            </m:r>
                                          </m:sub>
                                        </m:sSub>
                                      </m:num>
                                      <m:den>
                                        <m:r>
                                          <a:rPr lang="en-US" sz="1800">
                                            <a:solidFill>
                                              <a:srgbClr val="000000"/>
                                            </a:solidFill>
                                            <a:effectLst/>
                                            <a:latin typeface="Cambria Math" panose="02040503050406030204" pitchFamily="18" charset="0"/>
                                            <a:ea typeface="Times New Roman" panose="02020603050405020304" pitchFamily="18" charset="0"/>
                                          </a:rPr>
                                          <m:t>8</m:t>
                                        </m:r>
                                      </m:den>
                                    </m:f>
                                  </m:e>
                                  <m:e>
                                    <m:f>
                                      <m:fPr>
                                        <m:ctrlPr>
                                          <a:rPr lang="en-US" sz="1800" i="1">
                                            <a:solidFill>
                                              <a:srgbClr val="000000"/>
                                            </a:solidFill>
                                            <a:effectLst/>
                                            <a:latin typeface="Cambria Math" panose="02040503050406030204" pitchFamily="18" charset="0"/>
                                            <a:ea typeface="Times New Roman" panose="02020603050405020304" pitchFamily="18" charset="0"/>
                                          </a:rPr>
                                        </m:ctrlPr>
                                      </m:fPr>
                                      <m:num>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𝑘</m:t>
                                            </m:r>
                                          </m:sup>
                                        </m:sSup>
                                        <m:sSubSup>
                                          <m:sSubSupPr>
                                            <m:ctrlPr>
                                              <a:rPr lang="en-US" sz="1800" i="1">
                                                <a:solidFill>
                                                  <a:srgbClr val="000000"/>
                                                </a:solidFill>
                                                <a:effectLst/>
                                                <a:latin typeface="Cambria Math" panose="02040503050406030204" pitchFamily="18" charset="0"/>
                                                <a:ea typeface="Times New Roman" panose="02020603050405020304" pitchFamily="18" charset="0"/>
                                              </a:rPr>
                                            </m:ctrlPr>
                                          </m:sSubSupPr>
                                          <m:e>
                                            <m:r>
                                              <a:rPr lang="en-US" sz="1800" i="1">
                                                <a:solidFill>
                                                  <a:srgbClr val="000000"/>
                                                </a:solidFill>
                                                <a:effectLst/>
                                                <a:latin typeface="Cambria Math" panose="02040503050406030204" pitchFamily="18" charset="0"/>
                                                <a:ea typeface="Times New Roman" panose="02020603050405020304" pitchFamily="18" charset="0"/>
                                              </a:rPr>
                                              <m:t>𝑈</m:t>
                                            </m:r>
                                          </m:e>
                                          <m:sub>
                                            <m:r>
                                              <a:rPr lang="en-US" sz="1800" i="1">
                                                <a:solidFill>
                                                  <a:srgbClr val="000000"/>
                                                </a:solidFill>
                                                <a:effectLst/>
                                                <a:latin typeface="Cambria Math" panose="02040503050406030204" pitchFamily="18" charset="0"/>
                                                <a:ea typeface="Times New Roman" panose="02020603050405020304" pitchFamily="18" charset="0"/>
                                              </a:rPr>
                                              <m:t>𝑘</m:t>
                                            </m:r>
                                          </m:sub>
                                          <m:sup>
                                            <m:r>
                                              <a:rPr lang="en-US" sz="1800" i="1">
                                                <a:solidFill>
                                                  <a:srgbClr val="000000"/>
                                                </a:solidFill>
                                                <a:effectLst/>
                                                <a:latin typeface="Cambria Math" panose="02040503050406030204" pitchFamily="18" charset="0"/>
                                                <a:ea typeface="Times New Roman" panose="02020603050405020304" pitchFamily="18" charset="0"/>
                                              </a:rPr>
                                              <m:t>∗</m:t>
                                            </m:r>
                                          </m:sup>
                                        </m:sSubSup>
                                        <m:r>
                                          <a:rPr lang="en-US" sz="1800">
                                            <a:solidFill>
                                              <a:srgbClr val="000000"/>
                                            </a:solidFill>
                                            <a:effectLst/>
                                            <a:latin typeface="Cambria Math" panose="02040503050406030204" pitchFamily="18" charset="0"/>
                                            <a:ea typeface="Times New Roman" panose="02020603050405020304" pitchFamily="18" charset="0"/>
                                          </a:rPr>
                                          <m:t>+</m:t>
                                        </m:r>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𝑘</m:t>
                                            </m:r>
                                          </m:sup>
                                        </m:sSup>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r>
                                              <a:rPr lang="en-US" sz="1800" i="1">
                                                <a:solidFill>
                                                  <a:srgbClr val="000000"/>
                                                </a:solidFill>
                                                <a:effectLst/>
                                                <a:latin typeface="Cambria Math" panose="02040503050406030204" pitchFamily="18" charset="0"/>
                                                <a:ea typeface="Times New Roman" panose="02020603050405020304" pitchFamily="18" charset="0"/>
                                              </a:rPr>
                                              <m:t>𝑈</m:t>
                                            </m:r>
                                          </m:e>
                                          <m:sub>
                                            <m:r>
                                              <a:rPr lang="en-US" sz="1800" i="1">
                                                <a:solidFill>
                                                  <a:srgbClr val="000000"/>
                                                </a:solidFill>
                                                <a:effectLst/>
                                                <a:latin typeface="Cambria Math" panose="02040503050406030204" pitchFamily="18" charset="0"/>
                                                <a:ea typeface="Times New Roman" panose="02020603050405020304" pitchFamily="18" charset="0"/>
                                              </a:rPr>
                                              <m:t>𝑘</m:t>
                                            </m:r>
                                          </m:sub>
                                        </m:sSub>
                                      </m:num>
                                      <m:den>
                                        <m:r>
                                          <a:rPr lang="en-US" sz="1800">
                                            <a:solidFill>
                                              <a:srgbClr val="000000"/>
                                            </a:solidFill>
                                            <a:effectLst/>
                                            <a:latin typeface="Cambria Math" panose="02040503050406030204" pitchFamily="18" charset="0"/>
                                            <a:ea typeface="Times New Roman" panose="02020603050405020304" pitchFamily="18" charset="0"/>
                                          </a:rPr>
                                          <m:t>8</m:t>
                                        </m:r>
                                      </m:den>
                                    </m:f>
                                  </m:e>
                                </m:mr>
                                <m:mr>
                                  <m:e>
                                    <m:f>
                                      <m:fPr>
                                        <m:ctrlPr>
                                          <a:rPr lang="en-US" sz="1800" i="1">
                                            <a:solidFill>
                                              <a:srgbClr val="000000"/>
                                            </a:solidFill>
                                            <a:effectLst/>
                                            <a:latin typeface="Cambria Math" panose="02040503050406030204" pitchFamily="18" charset="0"/>
                                            <a:ea typeface="Times New Roman" panose="02020603050405020304" pitchFamily="18" charset="0"/>
                                          </a:rPr>
                                        </m:ctrlPr>
                                      </m:fPr>
                                      <m:num>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r>
                                              <m:rPr>
                                                <m:sty m:val="p"/>
                                              </m:rPr>
                                              <a:rPr lang="en-US" sz="1800">
                                                <a:solidFill>
                                                  <a:srgbClr val="000000"/>
                                                </a:solidFill>
                                                <a:effectLst/>
                                                <a:latin typeface="Cambria Math" panose="02040503050406030204" pitchFamily="18" charset="0"/>
                                                <a:ea typeface="Times New Roman" panose="02020603050405020304" pitchFamily="18" charset="0"/>
                                              </a:rPr>
                                              <m:t>P</m:t>
                                            </m:r>
                                          </m:e>
                                          <m:sub>
                                            <m:r>
                                              <m:rPr>
                                                <m:sty m:val="p"/>
                                              </m:rPr>
                                              <a:rPr lang="en-US" sz="1800">
                                                <a:solidFill>
                                                  <a:srgbClr val="000000"/>
                                                </a:solidFill>
                                                <a:effectLst/>
                                                <a:latin typeface="Cambria Math" panose="02040503050406030204" pitchFamily="18" charset="0"/>
                                                <a:ea typeface="Times New Roman" panose="02020603050405020304" pitchFamily="18" charset="0"/>
                                              </a:rPr>
                                              <m:t>k</m:t>
                                            </m:r>
                                          </m:sub>
                                        </m:sSub>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𝑘</m:t>
                                            </m:r>
                                          </m:sup>
                                        </m:sSup>
                                        <m:r>
                                          <a:rPr lang="en-US" sz="1800">
                                            <a:solidFill>
                                              <a:srgbClr val="000000"/>
                                            </a:solidFill>
                                            <a:effectLst/>
                                            <a:latin typeface="Cambria Math" panose="02040503050406030204" pitchFamily="18" charset="0"/>
                                            <a:ea typeface="Times New Roman" panose="02020603050405020304" pitchFamily="18" charset="0"/>
                                          </a:rPr>
                                          <m:t>+</m:t>
                                        </m:r>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m:rPr>
                                                    <m:sty m:val="p"/>
                                                  </m:rPr>
                                                  <a:rPr lang="en-US" sz="1800">
                                                    <a:solidFill>
                                                      <a:srgbClr val="000000"/>
                                                    </a:solidFill>
                                                    <a:effectLst/>
                                                    <a:latin typeface="Cambria Math" panose="02040503050406030204" pitchFamily="18" charset="0"/>
                                                    <a:ea typeface="Times New Roman" panose="02020603050405020304" pitchFamily="18" charset="0"/>
                                                  </a:rPr>
                                                  <m:t>P</m:t>
                                                </m:r>
                                              </m:e>
                                              <m:sup>
                                                <m:r>
                                                  <a:rPr lang="en-US" sz="1800" i="1">
                                                    <a:solidFill>
                                                      <a:srgbClr val="000000"/>
                                                    </a:solidFill>
                                                    <a:effectLst/>
                                                    <a:latin typeface="Cambria Math" panose="02040503050406030204" pitchFamily="18" charset="0"/>
                                                    <a:ea typeface="Times New Roman" panose="02020603050405020304" pitchFamily="18" charset="0"/>
                                                  </a:rPr>
                                                  <m:t>∗</m:t>
                                                </m:r>
                                              </m:sup>
                                            </m:sSup>
                                          </m:e>
                                          <m:sub>
                                            <m:r>
                                              <m:rPr>
                                                <m:sty m:val="p"/>
                                              </m:rPr>
                                              <a:rPr lang="en-US" sz="1800">
                                                <a:solidFill>
                                                  <a:srgbClr val="000000"/>
                                                </a:solidFill>
                                                <a:effectLst/>
                                                <a:latin typeface="Cambria Math" panose="02040503050406030204" pitchFamily="18" charset="0"/>
                                                <a:ea typeface="Times New Roman" panose="02020603050405020304" pitchFamily="18" charset="0"/>
                                              </a:rPr>
                                              <m:t>k</m:t>
                                            </m:r>
                                          </m:sub>
                                        </m:sSub>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𝑘</m:t>
                                            </m:r>
                                          </m:sup>
                                        </m:sSup>
                                      </m:num>
                                      <m:den>
                                        <m:r>
                                          <a:rPr lang="en-US" sz="1800">
                                            <a:solidFill>
                                              <a:srgbClr val="000000"/>
                                            </a:solidFill>
                                            <a:effectLst/>
                                            <a:latin typeface="Cambria Math" panose="02040503050406030204" pitchFamily="18" charset="0"/>
                                            <a:ea typeface="Times New Roman" panose="02020603050405020304" pitchFamily="18" charset="0"/>
                                          </a:rPr>
                                          <m:t>2</m:t>
                                        </m:r>
                                        <m:rad>
                                          <m:radPr>
                                            <m:degHide m:val="on"/>
                                            <m:ctrlPr>
                                              <a:rPr lang="en-US" sz="1800" i="1">
                                                <a:solidFill>
                                                  <a:srgbClr val="000000"/>
                                                </a:solidFill>
                                                <a:effectLst/>
                                                <a:latin typeface="Cambria Math" panose="02040503050406030204" pitchFamily="18" charset="0"/>
                                                <a:ea typeface="Times New Roman" panose="02020603050405020304" pitchFamily="18" charset="0"/>
                                              </a:rPr>
                                            </m:ctrlPr>
                                          </m:radPr>
                                          <m:deg/>
                                          <m:e>
                                            <m:r>
                                              <a:rPr lang="en-US" sz="1800">
                                                <a:solidFill>
                                                  <a:srgbClr val="000000"/>
                                                </a:solidFill>
                                                <a:effectLst/>
                                                <a:latin typeface="Cambria Math" panose="02040503050406030204" pitchFamily="18" charset="0"/>
                                                <a:ea typeface="Times New Roman" panose="02020603050405020304" pitchFamily="18" charset="0"/>
                                              </a:rPr>
                                              <m:t>2</m:t>
                                            </m:r>
                                            <m:r>
                                              <m:rPr>
                                                <m:sty m:val="p"/>
                                              </m:rPr>
                                              <a:rPr lang="en-US" sz="1800">
                                                <a:solidFill>
                                                  <a:srgbClr val="000000"/>
                                                </a:solidFill>
                                                <a:effectLst/>
                                                <a:latin typeface="Cambria Math" panose="02040503050406030204" pitchFamily="18" charset="0"/>
                                                <a:ea typeface="Times New Roman" panose="02020603050405020304" pitchFamily="18" charset="0"/>
                                              </a:rPr>
                                              <m:t>Z</m:t>
                                            </m:r>
                                          </m:e>
                                        </m:rad>
                                      </m:den>
                                    </m:f>
                                  </m:e>
                                  <m:e>
                                    <m:f>
                                      <m:fPr>
                                        <m:ctrlPr>
                                          <a:rPr lang="en-US" sz="1800" i="1">
                                            <a:solidFill>
                                              <a:srgbClr val="000000"/>
                                            </a:solidFill>
                                            <a:effectLst/>
                                            <a:latin typeface="Cambria Math" panose="02040503050406030204" pitchFamily="18" charset="0"/>
                                            <a:ea typeface="Times New Roman" panose="02020603050405020304" pitchFamily="18" charset="0"/>
                                          </a:rPr>
                                        </m:ctrlPr>
                                      </m:fPr>
                                      <m:num>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𝑘</m:t>
                                            </m:r>
                                          </m:sup>
                                        </m:sSup>
                                        <m:sSubSup>
                                          <m:sSubSupPr>
                                            <m:ctrlPr>
                                              <a:rPr lang="en-US" sz="1800" i="1">
                                                <a:solidFill>
                                                  <a:srgbClr val="000000"/>
                                                </a:solidFill>
                                                <a:effectLst/>
                                                <a:latin typeface="Cambria Math" panose="02040503050406030204" pitchFamily="18" charset="0"/>
                                                <a:ea typeface="Times New Roman" panose="02020603050405020304" pitchFamily="18" charset="0"/>
                                              </a:rPr>
                                            </m:ctrlPr>
                                          </m:sSubSupPr>
                                          <m:e>
                                            <m:r>
                                              <a:rPr lang="en-US" sz="1800" i="1">
                                                <a:solidFill>
                                                  <a:srgbClr val="000000"/>
                                                </a:solidFill>
                                                <a:effectLst/>
                                                <a:latin typeface="Cambria Math" panose="02040503050406030204" pitchFamily="18" charset="0"/>
                                                <a:ea typeface="Times New Roman" panose="02020603050405020304" pitchFamily="18" charset="0"/>
                                              </a:rPr>
                                              <m:t>𝑈</m:t>
                                            </m:r>
                                          </m:e>
                                          <m:sub>
                                            <m:r>
                                              <a:rPr lang="en-US" sz="1800" i="1">
                                                <a:solidFill>
                                                  <a:srgbClr val="000000"/>
                                                </a:solidFill>
                                                <a:effectLst/>
                                                <a:latin typeface="Cambria Math" panose="02040503050406030204" pitchFamily="18" charset="0"/>
                                                <a:ea typeface="Times New Roman" panose="02020603050405020304" pitchFamily="18" charset="0"/>
                                              </a:rPr>
                                              <m:t>𝑘</m:t>
                                            </m:r>
                                          </m:sub>
                                          <m:sup>
                                            <m:r>
                                              <a:rPr lang="en-US" sz="1800" i="1">
                                                <a:solidFill>
                                                  <a:srgbClr val="000000"/>
                                                </a:solidFill>
                                                <a:effectLst/>
                                                <a:latin typeface="Cambria Math" panose="02040503050406030204" pitchFamily="18" charset="0"/>
                                                <a:ea typeface="Times New Roman" panose="02020603050405020304" pitchFamily="18" charset="0"/>
                                              </a:rPr>
                                              <m:t>∗</m:t>
                                            </m:r>
                                          </m:sup>
                                        </m:sSubSup>
                                        <m:r>
                                          <a:rPr lang="en-US" sz="1800">
                                            <a:solidFill>
                                              <a:srgbClr val="000000"/>
                                            </a:solidFill>
                                            <a:effectLst/>
                                            <a:latin typeface="Cambria Math" panose="02040503050406030204" pitchFamily="18" charset="0"/>
                                            <a:ea typeface="Times New Roman" panose="02020603050405020304" pitchFamily="18" charset="0"/>
                                          </a:rPr>
                                          <m:t>+</m:t>
                                        </m:r>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𝑘</m:t>
                                            </m:r>
                                          </m:sup>
                                        </m:sSup>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r>
                                              <a:rPr lang="en-US" sz="1800" i="1">
                                                <a:solidFill>
                                                  <a:srgbClr val="000000"/>
                                                </a:solidFill>
                                                <a:effectLst/>
                                                <a:latin typeface="Cambria Math" panose="02040503050406030204" pitchFamily="18" charset="0"/>
                                                <a:ea typeface="Times New Roman" panose="02020603050405020304" pitchFamily="18" charset="0"/>
                                              </a:rPr>
                                              <m:t>𝑈</m:t>
                                            </m:r>
                                          </m:e>
                                          <m:sub>
                                            <m:r>
                                              <a:rPr lang="en-US" sz="1800" i="1">
                                                <a:solidFill>
                                                  <a:srgbClr val="000000"/>
                                                </a:solidFill>
                                                <a:effectLst/>
                                                <a:latin typeface="Cambria Math" panose="02040503050406030204" pitchFamily="18" charset="0"/>
                                                <a:ea typeface="Times New Roman" panose="02020603050405020304" pitchFamily="18" charset="0"/>
                                              </a:rPr>
                                              <m:t>𝑘</m:t>
                                            </m:r>
                                          </m:sub>
                                        </m:sSub>
                                      </m:num>
                                      <m:den>
                                        <m:r>
                                          <a:rPr lang="en-US" sz="1800">
                                            <a:solidFill>
                                              <a:srgbClr val="000000"/>
                                            </a:solidFill>
                                            <a:effectLst/>
                                            <a:latin typeface="Cambria Math" panose="02040503050406030204" pitchFamily="18" charset="0"/>
                                            <a:ea typeface="Times New Roman" panose="02020603050405020304" pitchFamily="18" charset="0"/>
                                          </a:rPr>
                                          <m:t>8</m:t>
                                        </m:r>
                                      </m:den>
                                    </m:f>
                                  </m:e>
                                  <m:e>
                                    <m:f>
                                      <m:fPr>
                                        <m:ctrlPr>
                                          <a:rPr lang="en-US" sz="1800" i="1">
                                            <a:solidFill>
                                              <a:srgbClr val="000000"/>
                                            </a:solidFill>
                                            <a:effectLst/>
                                            <a:latin typeface="Cambria Math" panose="02040503050406030204" pitchFamily="18" charset="0"/>
                                            <a:ea typeface="Times New Roman" panose="02020603050405020304" pitchFamily="18" charset="0"/>
                                          </a:rPr>
                                        </m:ctrlPr>
                                      </m:fPr>
                                      <m:num>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𝑘</m:t>
                                            </m:r>
                                          </m:sup>
                                        </m:sSup>
                                        <m:sSubSup>
                                          <m:sSubSupPr>
                                            <m:ctrlPr>
                                              <a:rPr lang="en-US" sz="1800" i="1">
                                                <a:solidFill>
                                                  <a:srgbClr val="000000"/>
                                                </a:solidFill>
                                                <a:effectLst/>
                                                <a:latin typeface="Cambria Math" panose="02040503050406030204" pitchFamily="18" charset="0"/>
                                                <a:ea typeface="Times New Roman" panose="02020603050405020304" pitchFamily="18" charset="0"/>
                                              </a:rPr>
                                            </m:ctrlPr>
                                          </m:sSub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b>
                                            <m:r>
                                              <a:rPr lang="en-US" sz="1800" i="1">
                                                <a:solidFill>
                                                  <a:srgbClr val="000000"/>
                                                </a:solidFill>
                                                <a:effectLst/>
                                                <a:latin typeface="Cambria Math" panose="02040503050406030204" pitchFamily="18" charset="0"/>
                                                <a:ea typeface="Times New Roman" panose="02020603050405020304" pitchFamily="18" charset="0"/>
                                              </a:rPr>
                                              <m:t>𝑘</m:t>
                                            </m:r>
                                          </m:sub>
                                          <m:sup>
                                            <m:r>
                                              <a:rPr lang="en-US" sz="1800" i="1">
                                                <a:solidFill>
                                                  <a:srgbClr val="000000"/>
                                                </a:solidFill>
                                                <a:effectLst/>
                                                <a:latin typeface="Cambria Math" panose="02040503050406030204" pitchFamily="18" charset="0"/>
                                                <a:ea typeface="Times New Roman" panose="02020603050405020304" pitchFamily="18" charset="0"/>
                                              </a:rPr>
                                              <m:t>∗</m:t>
                                            </m:r>
                                          </m:sup>
                                        </m:sSubSup>
                                        <m:r>
                                          <a:rPr lang="en-US" sz="1800">
                                            <a:solidFill>
                                              <a:srgbClr val="000000"/>
                                            </a:solidFill>
                                            <a:effectLst/>
                                            <a:latin typeface="Cambria Math" panose="02040503050406030204" pitchFamily="18" charset="0"/>
                                            <a:ea typeface="Times New Roman" panose="02020603050405020304" pitchFamily="18" charset="0"/>
                                          </a:rPr>
                                          <m:t>+</m:t>
                                        </m:r>
                                        <m:sSup>
                                          <m:sSupPr>
                                            <m:ctrlPr>
                                              <a:rPr lang="en-US" sz="1800" i="1">
                                                <a:solidFill>
                                                  <a:srgbClr val="000000"/>
                                                </a:solidFill>
                                                <a:effectLst/>
                                                <a:latin typeface="Cambria Math" panose="02040503050406030204" pitchFamily="18" charset="0"/>
                                                <a:ea typeface="Times New Roman" panose="02020603050405020304" pitchFamily="18" charset="0"/>
                                              </a:rPr>
                                            </m:ctrlPr>
                                          </m:sSup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p>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𝑘</m:t>
                                            </m:r>
                                          </m:sup>
                                        </m:sSup>
                                        <m:sSub>
                                          <m:sSubPr>
                                            <m:ctrlPr>
                                              <a:rPr lang="en-US" sz="1800" i="1">
                                                <a:solidFill>
                                                  <a:srgbClr val="000000"/>
                                                </a:solidFill>
                                                <a:effectLst/>
                                                <a:latin typeface="Cambria Math" panose="02040503050406030204" pitchFamily="18" charset="0"/>
                                                <a:ea typeface="Times New Roman" panose="02020603050405020304" pitchFamily="18" charset="0"/>
                                              </a:rPr>
                                            </m:ctrlPr>
                                          </m:sSubPr>
                                          <m:e>
                                            <m:r>
                                              <a:rPr lang="en-US" sz="1800" i="1">
                                                <a:solidFill>
                                                  <a:srgbClr val="000000"/>
                                                </a:solidFill>
                                                <a:effectLst/>
                                                <a:latin typeface="Cambria Math" panose="02040503050406030204" pitchFamily="18" charset="0"/>
                                                <a:ea typeface="Times New Roman" panose="02020603050405020304" pitchFamily="18" charset="0"/>
                                              </a:rPr>
                                              <m:t>𝑈</m:t>
                                            </m:r>
                                            <m:r>
                                              <a:rPr lang="en-US" sz="1800">
                                                <a:solidFill>
                                                  <a:srgbClr val="000000"/>
                                                </a:solidFill>
                                                <a:effectLst/>
                                                <a:latin typeface="Cambria Math" panose="02040503050406030204" pitchFamily="18" charset="0"/>
                                                <a:ea typeface="Times New Roman" panose="02020603050405020304" pitchFamily="18" charset="0"/>
                                              </a:rPr>
                                              <m:t>(2)</m:t>
                                            </m:r>
                                          </m:e>
                                          <m:sub>
                                            <m:r>
                                              <a:rPr lang="en-US" sz="1800" i="1">
                                                <a:solidFill>
                                                  <a:srgbClr val="000000"/>
                                                </a:solidFill>
                                                <a:effectLst/>
                                                <a:latin typeface="Cambria Math" panose="02040503050406030204" pitchFamily="18" charset="0"/>
                                                <a:ea typeface="Times New Roman" panose="02020603050405020304" pitchFamily="18" charset="0"/>
                                              </a:rPr>
                                              <m:t>𝑘</m:t>
                                            </m:r>
                                          </m:sub>
                                        </m:sSub>
                                      </m:num>
                                      <m:den>
                                        <m:r>
                                          <a:rPr lang="en-US" sz="1800">
                                            <a:solidFill>
                                              <a:srgbClr val="000000"/>
                                            </a:solidFill>
                                            <a:effectLst/>
                                            <a:latin typeface="Cambria Math" panose="02040503050406030204" pitchFamily="18" charset="0"/>
                                            <a:ea typeface="Times New Roman" panose="02020603050405020304" pitchFamily="18" charset="0"/>
                                          </a:rPr>
                                          <m:t>8</m:t>
                                        </m:r>
                                      </m:den>
                                    </m:f>
                                  </m:e>
                                </m:mr>
                              </m:m>
                            </m:e>
                          </m:d>
                        </m:e>
                        <m:sup>
                          <m:f>
                            <m:fPr>
                              <m:ctrlPr>
                                <a:rPr lang="en-US" sz="1800" i="1">
                                  <a:solidFill>
                                    <a:srgbClr val="000000"/>
                                  </a:solidFill>
                                  <a:effectLst/>
                                  <a:latin typeface="Cambria Math" panose="02040503050406030204" pitchFamily="18" charset="0"/>
                                  <a:ea typeface="Times New Roman" panose="02020603050405020304" pitchFamily="18" charset="0"/>
                                </a:rPr>
                              </m:ctrlPr>
                            </m:fPr>
                            <m:num>
                              <m:r>
                                <a:rPr lang="en-US" sz="1800">
                                  <a:solidFill>
                                    <a:srgbClr val="000000"/>
                                  </a:solidFill>
                                  <a:effectLst/>
                                  <a:latin typeface="Cambria Math" panose="02040503050406030204" pitchFamily="18" charset="0"/>
                                  <a:ea typeface="Times New Roman" panose="02020603050405020304" pitchFamily="18" charset="0"/>
                                </a:rPr>
                                <m:t>1</m:t>
                              </m:r>
                            </m:num>
                            <m:den>
                              <m:r>
                                <a:rPr lang="en-US" sz="1800">
                                  <a:solidFill>
                                    <a:srgbClr val="000000"/>
                                  </a:solidFill>
                                  <a:effectLst/>
                                  <a:latin typeface="Cambria Math" panose="02040503050406030204" pitchFamily="18" charset="0"/>
                                  <a:ea typeface="Times New Roman" panose="02020603050405020304" pitchFamily="18" charset="0"/>
                                </a:rPr>
                                <m:t>2</m:t>
                              </m:r>
                            </m:den>
                          </m:f>
                        </m:sup>
                      </m:sSup>
                      <m:rad>
                        <m:radPr>
                          <m:degHide m:val="on"/>
                          <m:ctrlPr>
                            <a:rPr lang="en-US" sz="1800" i="1">
                              <a:solidFill>
                                <a:srgbClr val="000000"/>
                              </a:solidFill>
                              <a:effectLst/>
                              <a:latin typeface="Cambria Math" panose="02040503050406030204" pitchFamily="18" charset="0"/>
                              <a:ea typeface="Times New Roman" panose="02020603050405020304" pitchFamily="18" charset="0"/>
                            </a:rPr>
                          </m:ctrlPr>
                        </m:radPr>
                        <m:deg/>
                        <m:e>
                          <m:r>
                            <a:rPr lang="en-US" sz="1800" i="1">
                              <a:solidFill>
                                <a:srgbClr val="000000"/>
                              </a:solidFill>
                              <a:effectLst/>
                              <a:latin typeface="Cambria Math" panose="02040503050406030204" pitchFamily="18" charset="0"/>
                              <a:ea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rPr>
                            <m:t>𝑔</m:t>
                          </m:r>
                        </m:e>
                      </m:rad>
                      <m:r>
                        <a:rPr lang="en-US" sz="1800" i="1">
                          <a:solidFill>
                            <a:srgbClr val="000000"/>
                          </a:solidFill>
                          <a:effectLst/>
                          <a:latin typeface="Cambria Math" panose="02040503050406030204" pitchFamily="18" charset="0"/>
                          <a:ea typeface="Times New Roman" panose="02020603050405020304" pitchFamily="18" charset="0"/>
                        </a:rPr>
                        <m:t>+</m:t>
                      </m:r>
                    </m:oMath>
                  </m:oMathPara>
                </a14:m>
                <a:endParaRPr lang="en-US" sz="1800" dirty="0">
                  <a:solidFill>
                    <a:srgbClr val="000000"/>
                  </a:solidFill>
                  <a:effectLst/>
                  <a:latin typeface="Times New Roman" panose="02020603050405020304" pitchFamily="18" charset="0"/>
                  <a:ea typeface="Times New Roman" panose="02020603050405020304" pitchFamily="18" charset="0"/>
                </a:endParaRPr>
              </a:p>
              <a:p>
                <a14:m>
                  <m:oMath xmlns:m="http://schemas.openxmlformats.org/officeDocument/2006/math">
                    <m:sSup>
                      <m:sSupPr>
                        <m:ctrlPr>
                          <a:rPr lang="en-US" sz="1800" i="1">
                            <a:effectLst/>
                            <a:latin typeface="Cambria Math" panose="02040503050406030204" pitchFamily="18" charset="0"/>
                            <a:cs typeface="Times New Roman" panose="02020603050405020304" pitchFamily="18" charset="0"/>
                          </a:rPr>
                        </m:ctrlPr>
                      </m:sSupPr>
                      <m:e>
                        <m:d>
                          <m:dPr>
                            <m:begChr m:val="|"/>
                            <m:endChr m:val="|"/>
                            <m:ctrlPr>
                              <a:rPr lang="en-US" sz="1800" i="1">
                                <a:effectLst/>
                                <a:latin typeface="Cambria Math" panose="02040503050406030204" pitchFamily="18" charset="0"/>
                                <a:cs typeface="Times New Roman" panose="02020603050405020304" pitchFamily="18" charset="0"/>
                              </a:rPr>
                            </m:ctrlPr>
                          </m:dPr>
                          <m:e>
                            <m:m>
                              <m:mPr>
                                <m:mcs>
                                  <m:mc>
                                    <m:mcPr>
                                      <m:count m:val="2"/>
                                      <m:mcJc m:val="center"/>
                                    </m:mcPr>
                                  </m:mc>
                                </m:mcs>
                                <m:ctrlPr>
                                  <a:rPr lang="en-US" sz="1800" i="1">
                                    <a:effectLst/>
                                    <a:latin typeface="Cambria Math" panose="02040503050406030204" pitchFamily="18" charset="0"/>
                                    <a:cs typeface="Times New Roman" panose="02020603050405020304" pitchFamily="18" charset="0"/>
                                  </a:rPr>
                                </m:ctrlPr>
                              </m:mPr>
                              <m:mr>
                                <m:e>
                                  <m:r>
                                    <a:rPr lang="en-US" sz="1800">
                                      <a:effectLst/>
                                      <a:latin typeface="Cambria Math" panose="02040503050406030204" pitchFamily="18" charset="0"/>
                                      <a:ea typeface="Calibri" panose="020F0502020204030204" pitchFamily="34" charset="0"/>
                                      <a:cs typeface="Times New Roman" panose="02020603050405020304" pitchFamily="18" charset="0"/>
                                    </a:rPr>
                                    <m:t>1</m:t>
                                  </m:r>
                                </m:e>
                                <m:e>
                                  <m:m>
                                    <m:mPr>
                                      <m:mcs>
                                        <m:mc>
                                          <m:mcPr>
                                            <m:count m:val="3"/>
                                            <m:mcJc m:val="center"/>
                                          </m:mcPr>
                                        </m:mc>
                                      </m:mcs>
                                      <m:ctrlPr>
                                        <a:rPr lang="en-US" sz="1800" i="1">
                                          <a:effectLst/>
                                          <a:latin typeface="Cambria Math" panose="02040503050406030204" pitchFamily="18" charset="0"/>
                                          <a:cs typeface="Times New Roman" panose="02020603050405020304" pitchFamily="18" charset="0"/>
                                        </a:rPr>
                                      </m:ctrlPr>
                                    </m:mPr>
                                    <m:mr>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a:effectLst/>
                                                    <a:latin typeface="Cambria Math" panose="02040503050406030204" pitchFamily="18" charset="0"/>
                                                    <a:ea typeface="Calibri" panose="020F0502020204030204" pitchFamily="34" charset="0"/>
                                                    <a:cs typeface="Times New Roman" panose="02020603050405020304" pitchFamily="18" charset="0"/>
                                                  </a:rPr>
                                                  <m:t>2</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Z</m:t>
                                                </m:r>
                                              </m:e>
                                            </m:rad>
                                          </m:den>
                                        </m:f>
                                      </m:e>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a:effectLst/>
                                                    <a:latin typeface="Cambria Math" panose="02040503050406030204" pitchFamily="18" charset="0"/>
                                                    <a:ea typeface="Calibri" panose="020F0502020204030204" pitchFamily="34" charset="0"/>
                                                    <a:cs typeface="Times New Roman" panose="02020603050405020304" pitchFamily="18" charset="0"/>
                                                  </a:rPr>
                                                  <m:t>2</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Z</m:t>
                                                </m:r>
                                              </m:e>
                                            </m:rad>
                                          </m:den>
                                        </m:f>
                                      </m:e>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a:effectLst/>
                                                    <a:latin typeface="Cambria Math" panose="02040503050406030204" pitchFamily="18" charset="0"/>
                                                    <a:ea typeface="Calibri" panose="020F0502020204030204" pitchFamily="34" charset="0"/>
                                                    <a:cs typeface="Times New Roman" panose="02020603050405020304" pitchFamily="18" charset="0"/>
                                                  </a:rPr>
                                                  <m:t>2</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Z</m:t>
                                                </m:r>
                                              </m:e>
                                            </m:rad>
                                          </m:den>
                                        </m:f>
                                      </m:e>
                                    </m:mr>
                                  </m:m>
                                </m:e>
                              </m:mr>
                              <m:mr>
                                <m:e>
                                  <m:m>
                                    <m:mPr>
                                      <m:mcs>
                                        <m:mc>
                                          <m:mcPr>
                                            <m:count m:val="1"/>
                                            <m:mcJc m:val="center"/>
                                          </m:mcPr>
                                        </m:mc>
                                      </m:mcs>
                                      <m:ctrlPr>
                                        <a:rPr lang="en-US" sz="1800" i="1">
                                          <a:effectLst/>
                                          <a:latin typeface="Cambria Math" panose="02040503050406030204" pitchFamily="18" charset="0"/>
                                          <a:cs typeface="Times New Roman" panose="02020603050405020304" pitchFamily="18" charset="0"/>
                                        </a:rPr>
                                      </m:ctrlPr>
                                    </m:mPr>
                                    <m:mr>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a:effectLst/>
                                                    <a:latin typeface="Cambria Math" panose="02040503050406030204" pitchFamily="18" charset="0"/>
                                                    <a:ea typeface="Calibri" panose="020F0502020204030204" pitchFamily="34" charset="0"/>
                                                    <a:cs typeface="Times New Roman" panose="02020603050405020304" pitchFamily="18" charset="0"/>
                                                  </a:rPr>
                                                  <m:t>2</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Z</m:t>
                                                </m:r>
                                              </m:e>
                                            </m:rad>
                                          </m:den>
                                        </m:f>
                                      </m:e>
                                    </m:mr>
                                    <m:mr>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a:effectLst/>
                                                    <a:latin typeface="Cambria Math" panose="02040503050406030204" pitchFamily="18" charset="0"/>
                                                    <a:ea typeface="Calibri" panose="020F0502020204030204" pitchFamily="34" charset="0"/>
                                                    <a:cs typeface="Times New Roman" panose="02020603050405020304" pitchFamily="18" charset="0"/>
                                                  </a:rPr>
                                                  <m:t>2</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Z</m:t>
                                                </m:r>
                                              </m:e>
                                            </m:rad>
                                          </m:den>
                                        </m:f>
                                      </m:e>
                                    </m:mr>
                                    <m:mr>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a:effectLst/>
                                                    <a:latin typeface="Cambria Math" panose="02040503050406030204" pitchFamily="18" charset="0"/>
                                                    <a:ea typeface="Calibri" panose="020F0502020204030204" pitchFamily="34" charset="0"/>
                                                    <a:cs typeface="Times New Roman" panose="02020603050405020304" pitchFamily="18" charset="0"/>
                                                  </a:rPr>
                                                  <m:t>2</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Z</m:t>
                                                </m:r>
                                              </m:e>
                                            </m:rad>
                                          </m:den>
                                        </m:f>
                                      </m:e>
                                    </m:mr>
                                  </m:m>
                                </m:e>
                                <m:e>
                                  <m:m>
                                    <m:mPr>
                                      <m:mcs>
                                        <m:mc>
                                          <m:mcPr>
                                            <m:count m:val="3"/>
                                            <m:mcJc m:val="center"/>
                                          </m:mcPr>
                                        </m:mc>
                                      </m:mcs>
                                      <m:ctrlPr>
                                        <a:rPr lang="en-US" sz="1800" i="1">
                                          <a:effectLst/>
                                          <a:latin typeface="Cambria Math" panose="02040503050406030204" pitchFamily="18" charset="0"/>
                                          <a:cs typeface="Times New Roman" panose="02020603050405020304" pitchFamily="18" charset="0"/>
                                        </a:rPr>
                                      </m:ctrlPr>
                                    </m:mPr>
                                    <m:mr>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8</m:t>
                                            </m:r>
                                          </m:den>
                                        </m:f>
                                      </m:e>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8</m:t>
                                            </m:r>
                                          </m:den>
                                        </m:f>
                                      </m:e>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8</m:t>
                                            </m:r>
                                          </m:den>
                                        </m:f>
                                      </m:e>
                                    </m:mr>
                                    <m:mr>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8</m:t>
                                            </m:r>
                                          </m:den>
                                        </m:f>
                                      </m:e>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8</m:t>
                                            </m:r>
                                          </m:den>
                                        </m:f>
                                      </m:e>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8</m:t>
                                            </m:r>
                                          </m:den>
                                        </m:f>
                                      </m:e>
                                    </m:mr>
                                    <m:mr>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𝑆</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8</m:t>
                                            </m:r>
                                          </m:den>
                                        </m:f>
                                      </m:e>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𝑊</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8</m:t>
                                            </m:r>
                                          </m:den>
                                        </m:f>
                                      </m:e>
                                      <m:e>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Sub>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800" i="1">
                                                    <a:effectLst/>
                                                    <a:latin typeface="Cambria Math" panose="02040503050406030204" pitchFamily="18" charset="0"/>
                                                    <a:cs typeface="Times New Roman" panose="02020603050405020304" pitchFamily="18" charset="0"/>
                                                  </a:rPr>
                                                </m:ctrlPr>
                                              </m:sSub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b>
                                              <m:sup>
                                                <m:r>
                                                  <a:rPr lang="en-US" sz="1800" i="1">
                                                    <a:effectLst/>
                                                    <a:latin typeface="Cambria Math" panose="02040503050406030204" pitchFamily="18" charset="0"/>
                                                    <a:ea typeface="Calibri" panose="020F0502020204030204" pitchFamily="34" charset="0"/>
                                                    <a:cs typeface="Times New Roman" panose="02020603050405020304" pitchFamily="18" charset="0"/>
                                                  </a:rPr>
                                                  <m:t>∗</m:t>
                                                </m:r>
                                              </m:sup>
                                            </m:sSubSup>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num>
                                          <m:den>
                                            <m:r>
                                              <a:rPr lang="en-US" sz="1800">
                                                <a:effectLst/>
                                                <a:latin typeface="Cambria Math" panose="02040503050406030204" pitchFamily="18" charset="0"/>
                                                <a:ea typeface="Calibri" panose="020F0502020204030204" pitchFamily="34" charset="0"/>
                                                <a:cs typeface="Times New Roman" panose="02020603050405020304" pitchFamily="18" charset="0"/>
                                              </a:rPr>
                                              <m:t>8</m:t>
                                            </m:r>
                                          </m:den>
                                        </m:f>
                                      </m:e>
                                    </m:mr>
                                  </m:m>
                                </m:e>
                              </m:mr>
                            </m:m>
                          </m:e>
                        </m:d>
                      </m:e>
                      <m:sup>
                        <m:f>
                          <m:fPr>
                            <m:ctrlPr>
                              <a:rPr lang="en-US" sz="1800" i="1">
                                <a:effectLst/>
                                <a:latin typeface="Cambria Math" panose="02040503050406030204" pitchFamily="18" charset="0"/>
                                <a:cs typeface="Times New Roman" panose="02020603050405020304" pitchFamily="18" charset="0"/>
                              </a:rPr>
                            </m:ctrlPr>
                          </m:fPr>
                          <m:num>
                            <m:r>
                              <a:rPr lang="en-US" sz="1800">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a:effectLst/>
                                <a:latin typeface="Cambria Math" panose="02040503050406030204" pitchFamily="18" charset="0"/>
                                <a:ea typeface="Calibri" panose="020F0502020204030204" pitchFamily="34" charset="0"/>
                                <a:cs typeface="Times New Roman" panose="02020603050405020304" pitchFamily="18" charset="0"/>
                              </a:rPr>
                              <m:t>3</m:t>
                            </m:r>
                          </m:den>
                        </m:f>
                      </m:sup>
                    </m:sSup>
                    <m:rad>
                      <m:radPr>
                        <m:degHide m:val="on"/>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Calibri" panose="020F0502020204030204" pitchFamily="34" charset="0"/>
                          </a:rPr>
                          <m:t>−</m:t>
                        </m:r>
                        <m:r>
                          <m:rPr>
                            <m:sty m:val="p"/>
                          </m:rPr>
                          <a:rPr lang="en-US" sz="1800">
                            <a:effectLst/>
                            <a:latin typeface="Cambria Math" panose="02040503050406030204" pitchFamily="18" charset="0"/>
                            <a:ea typeface="Calibri" panose="020F0502020204030204" pitchFamily="34" charset="0"/>
                            <a:cs typeface="Times New Roman" panose="02020603050405020304" pitchFamily="18" charset="0"/>
                          </a:rPr>
                          <m:t>g</m:t>
                        </m:r>
                      </m:e>
                    </m:rad>
                  </m:oMath>
                </a14:m>
                <a:endParaRPr lang="en-US" dirty="0"/>
              </a:p>
            </p:txBody>
          </p:sp>
        </mc:Choice>
        <mc:Fallback xmlns="">
          <p:sp>
            <p:nvSpPr>
              <p:cNvPr id="3" name="Content Placeholder 2">
                <a:extLst>
                  <a:ext uri="{FF2B5EF4-FFF2-40B4-BE49-F238E27FC236}">
                    <a16:creationId xmlns:a16="http://schemas.microsoft.com/office/drawing/2014/main" id="{2985B821-559F-E1E6-1375-A4BCE197B4A2}"/>
                  </a:ext>
                </a:extLst>
              </p:cNvPr>
              <p:cNvSpPr>
                <a:spLocks noGrp="1" noRot="1" noChangeAspect="1" noMove="1" noResize="1" noEditPoints="1" noAdjustHandles="1" noChangeArrowheads="1" noChangeShapeType="1" noTextEdit="1"/>
              </p:cNvSpPr>
              <p:nvPr>
                <p:ph idx="1"/>
              </p:nvPr>
            </p:nvSpPr>
            <p:spPr>
              <a:xfrm>
                <a:off x="838200" y="2830665"/>
                <a:ext cx="10515600" cy="3346298"/>
              </a:xfr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390433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C4021-2AA4-8C28-7287-824190E1A9E8}"/>
              </a:ext>
            </a:extLst>
          </p:cNvPr>
          <p:cNvSpPr>
            <a:spLocks noGrp="1"/>
          </p:cNvSpPr>
          <p:nvPr>
            <p:ph type="ctrTitle"/>
          </p:nvPr>
        </p:nvSpPr>
        <p:spPr/>
        <p:txBody>
          <a:bodyPr>
            <a:normAutofit fontScale="90000"/>
          </a:bodyPr>
          <a:lstStyle/>
          <a:p>
            <a:r>
              <a:rPr lang="en-US" dirty="0"/>
              <a:t>The full mathematical formalism is very interesting and offers time asymmetry!</a:t>
            </a:r>
          </a:p>
        </p:txBody>
      </p:sp>
      <p:sp>
        <p:nvSpPr>
          <p:cNvPr id="3" name="Subtitle 2">
            <a:extLst>
              <a:ext uri="{FF2B5EF4-FFF2-40B4-BE49-F238E27FC236}">
                <a16:creationId xmlns:a16="http://schemas.microsoft.com/office/drawing/2014/main" id="{2B4A5D71-5F9F-28DA-D900-FCAB7E70EF46}"/>
              </a:ext>
            </a:extLst>
          </p:cNvPr>
          <p:cNvSpPr>
            <a:spLocks noGrp="1"/>
          </p:cNvSpPr>
          <p:nvPr>
            <p:ph type="subTitle" idx="1"/>
          </p:nvPr>
        </p:nvSpPr>
        <p:spPr/>
        <p:txBody>
          <a:bodyPr/>
          <a:lstStyle/>
          <a:p>
            <a:r>
              <a:rPr lang="en-US" dirty="0"/>
              <a:t>See: </a:t>
            </a:r>
            <a:r>
              <a:rPr lang="en-US" sz="1800" b="1" dirty="0">
                <a:effectLst/>
                <a:latin typeface="Times New Roman" panose="02020603050405020304" pitchFamily="18" charset="0"/>
                <a:ea typeface="Times New Roman" panose="02020603050405020304" pitchFamily="18" charset="0"/>
              </a:rPr>
              <a:t>Theorem 0: Time asymmetry special theorem (Suchard - </a:t>
            </a:r>
            <a:r>
              <a:rPr lang="en-US" sz="1800" b="1" dirty="0" err="1">
                <a:effectLst/>
                <a:latin typeface="Times New Roman" panose="02020603050405020304" pitchFamily="18" charset="0"/>
                <a:ea typeface="Times New Roman" panose="02020603050405020304" pitchFamily="18" charset="0"/>
              </a:rPr>
              <a:t>Vaknin</a:t>
            </a:r>
            <a:r>
              <a:rPr lang="en-US" sz="1800" b="1" dirty="0">
                <a:effectLst/>
                <a:latin typeface="Times New Roman" panose="02020603050405020304" pitchFamily="18" charset="0"/>
                <a:ea typeface="Times New Roman" panose="02020603050405020304" pitchFamily="18" charset="0"/>
              </a:rPr>
              <a:t>)</a:t>
            </a:r>
            <a:endParaRPr lang="en-US" dirty="0"/>
          </a:p>
        </p:txBody>
      </p:sp>
    </p:spTree>
    <p:extLst>
      <p:ext uri="{BB962C8B-B14F-4D97-AF65-F5344CB8AC3E}">
        <p14:creationId xmlns:p14="http://schemas.microsoft.com/office/powerpoint/2010/main" val="2905578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0358A-64DB-8428-3E81-2C09307DB6C2}"/>
              </a:ext>
            </a:extLst>
          </p:cNvPr>
          <p:cNvSpPr>
            <a:spLocks noGrp="1"/>
          </p:cNvSpPr>
          <p:nvPr>
            <p:ph type="ctrTitle"/>
          </p:nvPr>
        </p:nvSpPr>
        <p:spPr>
          <a:xfrm>
            <a:off x="1524000" y="182880"/>
            <a:ext cx="9144000" cy="3745064"/>
          </a:xfrm>
        </p:spPr>
        <p:txBody>
          <a:bodyPr>
            <a:normAutofit fontScale="90000"/>
          </a:bodyPr>
          <a:lstStyle/>
          <a:p>
            <a:r>
              <a:rPr lang="en-US" dirty="0"/>
              <a:t>A very important theorem by Georges Henry </a:t>
            </a:r>
            <a:r>
              <a:rPr lang="en-US" dirty="0" err="1"/>
              <a:t>Reeb</a:t>
            </a:r>
            <a:r>
              <a:rPr lang="en-US" dirty="0"/>
              <a:t> means the field has drains and sources as expected from charge when reduced to 3D</a:t>
            </a:r>
          </a:p>
        </p:txBody>
      </p:sp>
      <mc:AlternateContent xmlns:mc="http://schemas.openxmlformats.org/markup-compatibility/2006" xmlns:a14="http://schemas.microsoft.com/office/drawing/2010/main">
        <mc:Choice Requires="a14">
          <p:sp>
            <p:nvSpPr>
              <p:cNvPr id="3" name="Subtitle 2">
                <a:extLst>
                  <a:ext uri="{FF2B5EF4-FFF2-40B4-BE49-F238E27FC236}">
                    <a16:creationId xmlns:a16="http://schemas.microsoft.com/office/drawing/2014/main" id="{A3C78C3E-2CD5-4CEA-A80C-C4C3FAAE7C92}"/>
                  </a:ext>
                </a:extLst>
              </p:cNvPr>
              <p:cNvSpPr>
                <a:spLocks noGrp="1"/>
              </p:cNvSpPr>
              <p:nvPr>
                <p:ph type="subTitle" idx="1"/>
              </p:nvPr>
            </p:nvSpPr>
            <p:spPr>
              <a:xfrm>
                <a:off x="1524000" y="3832530"/>
                <a:ext cx="9144000" cy="2647784"/>
              </a:xfrm>
            </p:spPr>
            <p:txBody>
              <a:bodyPr>
                <a:normAutofit fontScale="85000" lnSpcReduction="10000"/>
              </a:bodyPr>
              <a:lstStyle/>
              <a:p>
                <a:pPr marL="0" marR="0">
                  <a:lnSpc>
                    <a:spcPct val="115000"/>
                  </a:lnSpc>
                  <a:spcBef>
                    <a:spcPts val="0"/>
                  </a:spcBef>
                  <a:spcAft>
                    <a:spcPts val="1000"/>
                  </a:spcAft>
                </a:pPr>
                <a:r>
                  <a:rPr lang="en-US" sz="1800" b="1" dirty="0">
                    <a:effectLst/>
                    <a:latin typeface="Times New Roman" panose="02020603050405020304" pitchFamily="18" charset="0"/>
                    <a:ea typeface="Times New Roman" panose="02020603050405020304" pitchFamily="18" charset="0"/>
                    <a:cs typeface="Arial" panose="020B0604020202020204" pitchFamily="34" charset="0"/>
                  </a:rPr>
                  <a:t>Theorem 3 (</a:t>
                </a:r>
                <a:r>
                  <a:rPr lang="en-US" sz="1800" b="1" dirty="0" err="1">
                    <a:effectLst/>
                    <a:latin typeface="Times New Roman" panose="02020603050405020304" pitchFamily="18" charset="0"/>
                    <a:ea typeface="Times New Roman" panose="02020603050405020304" pitchFamily="18" charset="0"/>
                    <a:cs typeface="Arial" panose="020B0604020202020204" pitchFamily="34" charset="0"/>
                  </a:rPr>
                  <a:t>Reeb</a:t>
                </a:r>
                <a:r>
                  <a:rPr lang="en-US" sz="1800" b="1" dirty="0">
                    <a:effectLst/>
                    <a:latin typeface="Times New Roman" panose="02020603050405020304" pitchFamily="18" charset="0"/>
                    <a:ea typeface="Times New Roman" panose="02020603050405020304" pitchFamily="18" charset="0"/>
                    <a:cs typeface="Arial" panose="020B0604020202020204" pitchFamily="34" charset="0"/>
                  </a:rPr>
                  <a:t>):</a:t>
                </a:r>
                <a:r>
                  <a:rPr lang="en-US" sz="1800" dirty="0">
                    <a:effectLst/>
                    <a:latin typeface="Times New Roman" panose="02020603050405020304" pitchFamily="18" charset="0"/>
                    <a:ea typeface="Times New Roman" panose="02020603050405020304" pitchFamily="18" charset="0"/>
                    <a:cs typeface="Arial" panose="020B0604020202020204" pitchFamily="34" charset="0"/>
                  </a:rPr>
                  <a:t> The rotor of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oMath>
                </a14:m>
                <a:r>
                  <a:rPr lang="en-US" sz="1800" dirty="0">
                    <a:effectLst/>
                    <a:latin typeface="Times New Roman" panose="02020603050405020304" pitchFamily="18" charset="0"/>
                    <a:ea typeface="Times New Roman" panose="02020603050405020304" pitchFamily="18" charset="0"/>
                    <a:cs typeface="Arial" panose="020B0604020202020204" pitchFamily="34" charset="0"/>
                  </a:rPr>
                  <a:t>, the acceleration field or as better known as </a:t>
                </a:r>
                <a:r>
                  <a:rPr lang="en-US" sz="1800" dirty="0" err="1">
                    <a:effectLst/>
                    <a:latin typeface="Times New Roman" panose="02020603050405020304" pitchFamily="18" charset="0"/>
                    <a:ea typeface="Times New Roman" panose="02020603050405020304" pitchFamily="18" charset="0"/>
                    <a:cs typeface="Arial" panose="020B0604020202020204" pitchFamily="34" charset="0"/>
                  </a:rPr>
                  <a:t>Reeb</a:t>
                </a:r>
                <a:r>
                  <a:rPr lang="en-US" sz="1800" dirty="0">
                    <a:effectLst/>
                    <a:latin typeface="Times New Roman" panose="02020603050405020304" pitchFamily="18" charset="0"/>
                    <a:ea typeface="Times New Roman" panose="02020603050405020304" pitchFamily="18" charset="0"/>
                    <a:cs typeface="Arial" panose="020B0604020202020204" pitchFamily="34" charset="0"/>
                  </a:rPr>
                  <a:t> class, when restricted to the perpendicular foliation to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oMath>
                </a14:m>
                <a:r>
                  <a:rPr lang="en-US" sz="1800" dirty="0">
                    <a:effectLst/>
                    <a:latin typeface="Times New Roman" panose="02020603050405020304" pitchFamily="18" charset="0"/>
                    <a:ea typeface="Times New Roman" panose="02020603050405020304" pitchFamily="18" charset="0"/>
                    <a:cs typeface="Arial" panose="020B0604020202020204" pitchFamily="34" charset="0"/>
                  </a:rPr>
                  <a:t> such that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oMath>
                </a14:m>
                <a:r>
                  <a:rPr lang="en-US" sz="1800" dirty="0">
                    <a:effectLst/>
                    <a:latin typeface="Times New Roman" panose="02020603050405020304" pitchFamily="18" charset="0"/>
                    <a:ea typeface="Times New Roman" panose="02020603050405020304" pitchFamily="18" charset="0"/>
                    <a:cs typeface="Arial" panose="020B0604020202020204" pitchFamily="34" charset="0"/>
                  </a:rPr>
                  <a: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oMath>
                </a14:m>
                <a:r>
                  <a:rPr lang="en-US" sz="1800" dirty="0">
                    <a:effectLst/>
                    <a:latin typeface="Times New Roman" panose="02020603050405020304" pitchFamily="18" charset="0"/>
                    <a:ea typeface="Times New Roman" panose="02020603050405020304" pitchFamily="18" charset="0"/>
                    <a:cs typeface="Arial" panose="020B0604020202020204" pitchFamily="34" charset="0"/>
                  </a:rPr>
                  <a:t> is zero.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1800" b="1" dirty="0">
                    <a:effectLst/>
                    <a:latin typeface="Times New Roman" panose="02020603050405020304" pitchFamily="18" charset="0"/>
                    <a:ea typeface="Times New Roman" panose="02020603050405020304" pitchFamily="18" charset="0"/>
                    <a:cs typeface="Arial" panose="020B0604020202020204" pitchFamily="34" charset="0"/>
                  </a:rPr>
                  <a:t>Proof:</a:t>
                </a:r>
                <a:r>
                  <a:rPr lang="en-US" sz="1800" dirty="0">
                    <a:effectLst/>
                    <a:latin typeface="Times New Roman" panose="02020603050405020304" pitchFamily="18" charset="0"/>
                    <a:ea typeface="Times New Roman" panose="02020603050405020304" pitchFamily="18" charset="0"/>
                    <a:cs typeface="Arial" panose="020B0604020202020204" pitchFamily="34" charset="0"/>
                  </a:rPr>
                  <a:t>  Using exterior derivative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rad>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num>
                          <m:den>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rad>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rad>
                          </m:den>
                        </m:f>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p>
                    </m:sSup>
                  </m:oMath>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r>
                  <a:rPr lang="en-US" sz="1800" dirty="0">
                    <a:effectLst/>
                    <a:latin typeface="Times New Roman" panose="02020603050405020304" pitchFamily="18" charset="0"/>
                    <a:ea typeface="Times New Roman" panose="02020603050405020304" pitchFamily="18" charset="0"/>
                  </a:rPr>
                  <a:t>We now take the exterior derivative of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oMath>
                </a14:m>
                <a:r>
                  <a:rPr lang="en-US" sz="1800" dirty="0">
                    <a:effectLst/>
                    <a:latin typeface="Times New Roman" panose="02020603050405020304" pitchFamily="18" charset="0"/>
                    <a:ea typeface="Times New Roman" panose="02020603050405020304" pitchFamily="18" charset="0"/>
                  </a:rPr>
                  <a:t> and get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oMath>
                </a14:m>
                <a:r>
                  <a:rPr lang="en-US" sz="1800" dirty="0">
                    <a:effectLst/>
                    <a:latin typeface="Times New Roman" panose="02020603050405020304" pitchFamily="18" charset="0"/>
                    <a:ea typeface="Times New Roman" panose="02020603050405020304" pitchFamily="18" charset="0"/>
                  </a:rPr>
                  <a:t> because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oMath>
                </a14:m>
                <a:r>
                  <a:rPr lang="en-US" sz="1800" dirty="0">
                    <a:effectLst/>
                    <a:latin typeface="Times New Roman" panose="02020603050405020304" pitchFamily="18" charset="0"/>
                    <a:ea typeface="Times New Roman" panose="02020603050405020304" pitchFamily="18" charset="0"/>
                  </a:rPr>
                  <a:t> is an exact form.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oMath>
                </a14:m>
                <a:r>
                  <a:rPr lang="en-US" sz="1800" dirty="0">
                    <a:effectLst/>
                    <a:latin typeface="Times New Roman" panose="02020603050405020304" pitchFamily="18" charset="0"/>
                    <a:ea typeface="Times New Roman" panose="02020603050405020304" pitchFamily="18" charset="0"/>
                  </a:rPr>
                  <a:t> = 0 but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oMath>
                </a14:m>
                <a:r>
                  <a:rPr lang="en-US" sz="1800" dirty="0">
                    <a:effectLst/>
                    <a:latin typeface="Times New Roman" panose="02020603050405020304" pitchFamily="18" charset="0"/>
                    <a:ea typeface="Times New Roman" panose="02020603050405020304" pitchFamily="18" charset="0"/>
                  </a:rPr>
                  <a:t> = 0 so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oMath>
                </a14:m>
                <a:r>
                  <a:rPr lang="en-US" sz="1800" dirty="0">
                    <a:effectLst/>
                    <a:latin typeface="Times New Roman" panose="02020603050405020304" pitchFamily="18" charset="0"/>
                    <a:ea typeface="Times New Roman" panose="02020603050405020304" pitchFamily="18" charset="0"/>
                  </a:rPr>
                  <a:t> and therefore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oMath>
                </a14:m>
                <a:r>
                  <a:rPr lang="en-US" sz="1800" dirty="0">
                    <a:effectLst/>
                    <a:latin typeface="Times New Roman" panose="02020603050405020304" pitchFamily="18" charset="0"/>
                    <a:ea typeface="Times New Roman" panose="02020603050405020304" pitchFamily="18" charset="0"/>
                  </a:rPr>
                  <a:t> Q.E.D. Let the lower indices denote covariant vector components, not derivatives and comma will denote derivatives, then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p>
                    </m:sSup>
                  </m:oMath>
                </a14:m>
                <a:r>
                  <a:rPr lang="en-US" sz="1800" dirty="0">
                    <a:effectLst/>
                    <a:latin typeface="Times New Roman" panose="02020603050405020304" pitchFamily="18" charset="0"/>
                    <a:ea typeface="Times New Roman" panose="02020603050405020304" pitchFamily="18" charset="0"/>
                  </a:rPr>
                  <a:t> and  </a:t>
                </a:r>
                <a14:m>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𝜆</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𝜆</m:t>
                        </m:r>
                      </m:sup>
                    </m:sSup>
                  </m:oMath>
                </a14:m>
                <a:r>
                  <a:rPr lang="en-US" sz="1800" dirty="0">
                    <a:effectLst/>
                    <a:latin typeface="Times New Roman" panose="02020603050405020304" pitchFamily="18" charset="0"/>
                    <a:ea typeface="Times New Roman" panose="02020603050405020304" pitchFamily="18" charset="0"/>
                  </a:rPr>
                  <a:t> which means that the restriction of the rotor of </a:t>
                </a:r>
                <a14:m>
                  <m:oMath xmlns:m="http://schemas.openxmlformats.org/officeDocument/2006/math">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𝜂</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oMath>
                </a14:m>
                <a:r>
                  <a:rPr lang="en-US" sz="1800" dirty="0">
                    <a:effectLst/>
                    <a:latin typeface="Times New Roman" panose="02020603050405020304" pitchFamily="18" charset="0"/>
                    <a:ea typeface="Times New Roman" panose="02020603050405020304" pitchFamily="18" charset="0"/>
                  </a:rPr>
                  <a:t> to the foliation perpendicular to </a:t>
                </a:r>
                <a14:m>
                  <m:oMath xmlns:m="http://schemas.openxmlformats.org/officeDocument/2006/math">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𝛼</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𝜆</m:t>
                        </m:r>
                      </m:sub>
                    </m:sSub>
                  </m:oMath>
                </a14:m>
                <a:r>
                  <a:rPr lang="en-US" sz="1800" dirty="0">
                    <a:effectLst/>
                    <a:latin typeface="Times New Roman" panose="02020603050405020304" pitchFamily="18" charset="0"/>
                    <a:ea typeface="Times New Roman" panose="02020603050405020304" pitchFamily="18" charset="0"/>
                  </a:rPr>
                  <a:t> is zero and therefore the projection of </a:t>
                </a:r>
                <a14:m>
                  <m:oMath xmlns:m="http://schemas.openxmlformats.org/officeDocument/2006/math">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oMath>
                </a14:m>
                <a:r>
                  <a:rPr lang="en-US" sz="1800" dirty="0">
                    <a:effectLst/>
                    <a:latin typeface="Times New Roman" panose="02020603050405020304" pitchFamily="18" charset="0"/>
                    <a:ea typeface="Times New Roman" panose="02020603050405020304" pitchFamily="18" charset="0"/>
                  </a:rPr>
                  <a:t> on the foliation perpendicular to </a:t>
                </a:r>
                <a14:m>
                  <m:oMath xmlns:m="http://schemas.openxmlformats.org/officeDocument/2006/math">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rad>
                      </m:den>
                    </m:f>
                  </m:oMath>
                </a14:m>
                <a:r>
                  <a:rPr lang="en-US" sz="1800" dirty="0">
                    <a:effectLst/>
                    <a:latin typeface="Times New Roman" panose="02020603050405020304" pitchFamily="18" charset="0"/>
                    <a:ea typeface="Times New Roman" panose="02020603050405020304" pitchFamily="18" charset="0"/>
                  </a:rPr>
                  <a:t> is of a conserving field.</a:t>
                </a:r>
                <a:endParaRPr lang="en-US" dirty="0"/>
              </a:p>
            </p:txBody>
          </p:sp>
        </mc:Choice>
        <mc:Fallback xmlns="">
          <p:sp>
            <p:nvSpPr>
              <p:cNvPr id="3" name="Subtitle 2">
                <a:extLst>
                  <a:ext uri="{FF2B5EF4-FFF2-40B4-BE49-F238E27FC236}">
                    <a16:creationId xmlns:a16="http://schemas.microsoft.com/office/drawing/2014/main" id="{A3C78C3E-2CD5-4CEA-A80C-C4C3FAAE7C92}"/>
                  </a:ext>
                </a:extLst>
              </p:cNvPr>
              <p:cNvSpPr>
                <a:spLocks noGrp="1" noRot="1" noChangeAspect="1" noMove="1" noResize="1" noEditPoints="1" noAdjustHandles="1" noChangeArrowheads="1" noChangeShapeType="1" noTextEdit="1"/>
              </p:cNvSpPr>
              <p:nvPr>
                <p:ph type="subTitle" idx="1"/>
              </p:nvPr>
            </p:nvSpPr>
            <p:spPr>
              <a:xfrm>
                <a:off x="1524000" y="3832530"/>
                <a:ext cx="9144000" cy="2647784"/>
              </a:xfrm>
              <a:blipFill>
                <a:blip r:embed="rId2"/>
                <a:stretch>
                  <a:fillRect t="-691" r="-467"/>
                </a:stretch>
              </a:blipFill>
            </p:spPr>
            <p:txBody>
              <a:bodyPr/>
              <a:lstStyle/>
              <a:p>
                <a:r>
                  <a:rPr lang="en-US">
                    <a:noFill/>
                  </a:rPr>
                  <a:t> </a:t>
                </a:r>
              </a:p>
            </p:txBody>
          </p:sp>
        </mc:Fallback>
      </mc:AlternateContent>
    </p:spTree>
    <p:extLst>
      <p:ext uri="{BB962C8B-B14F-4D97-AF65-F5344CB8AC3E}">
        <p14:creationId xmlns:p14="http://schemas.microsoft.com/office/powerpoint/2010/main" val="219986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43066-1796-17BD-9EB6-B7C81A028AAF}"/>
              </a:ext>
            </a:extLst>
          </p:cNvPr>
          <p:cNvSpPr>
            <a:spLocks noGrp="1"/>
          </p:cNvSpPr>
          <p:nvPr>
            <p:ph type="ctrTitle"/>
          </p:nvPr>
        </p:nvSpPr>
        <p:spPr/>
        <p:txBody>
          <a:bodyPr/>
          <a:lstStyle/>
          <a:p>
            <a:r>
              <a:rPr lang="en-US" dirty="0"/>
              <a:t>A logical assumption as r -&gt; 0 is</a:t>
            </a:r>
          </a:p>
        </p:txBody>
      </p:sp>
      <mc:AlternateContent xmlns:mc="http://schemas.openxmlformats.org/markup-compatibility/2006">
        <mc:Choice xmlns:a14="http://schemas.microsoft.com/office/drawing/2010/main" Requires="a14">
          <p:sp>
            <p:nvSpPr>
              <p:cNvPr id="3" name="Subtitle 2">
                <a:extLst>
                  <a:ext uri="{FF2B5EF4-FFF2-40B4-BE49-F238E27FC236}">
                    <a16:creationId xmlns:a16="http://schemas.microsoft.com/office/drawing/2014/main" id="{EC233873-C9F7-A839-D743-46BFE4880832}"/>
                  </a:ext>
                </a:extLst>
              </p:cNvPr>
              <p:cNvSpPr>
                <a:spLocks noGrp="1"/>
              </p:cNvSpPr>
              <p:nvPr>
                <p:ph type="subTitle" idx="1"/>
              </p:nvPr>
            </p:nvSpPr>
            <p:spPr>
              <a:xfrm>
                <a:off x="1524000" y="3602038"/>
                <a:ext cx="9144000" cy="2862372"/>
              </a:xfrm>
            </p:spPr>
            <p:txBody>
              <a:bodyPr>
                <a:normAutofit fontScale="92500"/>
              </a:bodyPr>
              <a:lstStyle/>
              <a:p>
                <a:pPr/>
                <a14:m>
                  <m:oMathPara xmlns:m="http://schemas.openxmlformats.org/officeDocument/2006/math">
                    <m:oMathParaPr>
                      <m:jc m:val="centerGroup"/>
                    </m:oMathParaPr>
                    <m:oMath xmlns:m="http://schemas.openxmlformats.org/officeDocument/2006/math">
                      <m:f>
                        <m:fPr>
                          <m:ctrlPr>
                            <a:rPr lang="en-US" sz="3400" i="1" smtClean="0">
                              <a:effectLst/>
                              <a:latin typeface="Cambria Math" panose="02040503050406030204" pitchFamily="18" charset="0"/>
                              <a:cs typeface="Times New Roman" panose="02020603050405020304" pitchFamily="18" charset="0"/>
                            </a:rPr>
                          </m:ctrlPr>
                        </m:fPr>
                        <m:num>
                          <m:d>
                            <m:dPr>
                              <m:begChr m:val="‖"/>
                              <m:endChr m:val="‖"/>
                              <m:ctrlPr>
                                <a:rPr lang="en-US" sz="3400" i="1">
                                  <a:effectLst/>
                                  <a:latin typeface="Cambria Math" panose="02040503050406030204" pitchFamily="18" charset="0"/>
                                  <a:cs typeface="Times New Roman" panose="02020603050405020304" pitchFamily="18" charset="0"/>
                                </a:rPr>
                              </m:ctrlPr>
                            </m:dPr>
                            <m:e>
                              <m:sSup>
                                <m:sSupPr>
                                  <m:ctrlPr>
                                    <a:rPr lang="en-US" sz="3400" i="1">
                                      <a:effectLst/>
                                      <a:latin typeface="Cambria Math" panose="02040503050406030204" pitchFamily="18" charset="0"/>
                                      <a:cs typeface="Times New Roman" panose="02020603050405020304" pitchFamily="18" charset="0"/>
                                    </a:rPr>
                                  </m:ctrlPr>
                                </m:sSupPr>
                                <m:e>
                                  <m:r>
                                    <a:rPr lang="en-US" sz="3400" i="1">
                                      <a:effectLst/>
                                      <a:latin typeface="Cambria Math" panose="02040503050406030204" pitchFamily="18" charset="0"/>
                                      <a:ea typeface="Calibri" panose="020F0502020204030204" pitchFamily="34" charset="0"/>
                                      <a:cs typeface="Times New Roman" panose="02020603050405020304" pitchFamily="18" charset="0"/>
                                    </a:rPr>
                                    <m:t>𝑎</m:t>
                                  </m:r>
                                </m:e>
                                <m:sup>
                                  <m:r>
                                    <a:rPr lang="en-US" sz="3400" i="1">
                                      <a:effectLst/>
                                      <a:latin typeface="Cambria Math" panose="02040503050406030204" pitchFamily="18" charset="0"/>
                                      <a:ea typeface="Calibri" panose="020F0502020204030204" pitchFamily="34" charset="0"/>
                                      <a:cs typeface="Times New Roman" panose="02020603050405020304" pitchFamily="18" charset="0"/>
                                    </a:rPr>
                                    <m:t>𝜇</m:t>
                                  </m:r>
                                </m:sup>
                              </m:sSup>
                            </m:e>
                          </m:d>
                        </m:num>
                        <m:den>
                          <m:sSup>
                            <m:sSupPr>
                              <m:ctrlPr>
                                <a:rPr lang="en-US" sz="3400" i="1">
                                  <a:effectLst/>
                                  <a:latin typeface="Cambria Math" panose="02040503050406030204" pitchFamily="18" charset="0"/>
                                  <a:cs typeface="Times New Roman" panose="02020603050405020304" pitchFamily="18" charset="0"/>
                                </a:rPr>
                              </m:ctrlPr>
                            </m:sSupPr>
                            <m:e>
                              <m:r>
                                <a:rPr lang="en-US" sz="3400" i="1">
                                  <a:effectLst/>
                                  <a:latin typeface="Cambria Math" panose="02040503050406030204" pitchFamily="18" charset="0"/>
                                  <a:ea typeface="Calibri" panose="020F0502020204030204" pitchFamily="34" charset="0"/>
                                  <a:cs typeface="Times New Roman" panose="02020603050405020304" pitchFamily="18" charset="0"/>
                                </a:rPr>
                                <m:t>𝑐</m:t>
                              </m:r>
                            </m:e>
                            <m:sup>
                              <m:r>
                                <a:rPr lang="en-US" sz="3400"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sz="34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3400" i="1">
                              <a:effectLst/>
                              <a:latin typeface="Cambria Math" panose="02040503050406030204" pitchFamily="18" charset="0"/>
                              <a:cs typeface="Times New Roman" panose="02020603050405020304" pitchFamily="18" charset="0"/>
                            </a:rPr>
                          </m:ctrlPr>
                        </m:fPr>
                        <m:num>
                          <m:r>
                            <a:rPr lang="en-US" sz="3400" i="1">
                              <a:effectLst/>
                              <a:latin typeface="Cambria Math" panose="02040503050406030204" pitchFamily="18" charset="0"/>
                              <a:ea typeface="Calibri" panose="020F0502020204030204" pitchFamily="34" charset="0"/>
                              <a:cs typeface="Times New Roman" panose="02020603050405020304" pitchFamily="18" charset="0"/>
                            </a:rPr>
                            <m:t>𝜉</m:t>
                          </m:r>
                        </m:num>
                        <m:den>
                          <m:r>
                            <a:rPr lang="en-US" sz="3400" i="1">
                              <a:effectLst/>
                              <a:latin typeface="Cambria Math" panose="02040503050406030204" pitchFamily="18" charset="0"/>
                              <a:ea typeface="Calibri" panose="020F0502020204030204" pitchFamily="34" charset="0"/>
                              <a:cs typeface="Times New Roman" panose="02020603050405020304" pitchFamily="18" charset="0"/>
                            </a:rPr>
                            <m:t>𝑟𝑥</m:t>
                          </m:r>
                        </m:den>
                      </m:f>
                    </m:oMath>
                  </m:oMathPara>
                </a14:m>
                <a:endParaRPr lang="en-US" sz="3400" dirty="0"/>
              </a:p>
              <a:p>
                <a14:m>
                  <m:oMath xmlns:m="http://schemas.openxmlformats.org/officeDocument/2006/math">
                    <m:r>
                      <a:rPr lang="en-US" sz="2400" i="1" smtClean="0">
                        <a:effectLst/>
                        <a:latin typeface="Cambria Math" panose="02040503050406030204" pitchFamily="18" charset="0"/>
                        <a:ea typeface="Calibri" panose="020F0502020204030204" pitchFamily="34" charset="0"/>
                        <a:cs typeface="Times New Roman" panose="02020603050405020304" pitchFamily="18" charset="0"/>
                      </a:rPr>
                      <m:t>𝜉</m:t>
                    </m:r>
                  </m:oMath>
                </a14:m>
                <a:r>
                  <a:rPr lang="en-US" dirty="0"/>
                  <a:t> is a field strength coefficient and x depends on area expansion due to anti-gravity or contraction due to gravity which by the Gauss law, must affect the strength of the acceleration field which is the reason for the electric field. When r-&gt; 0, for the field to obey the coulomb law, there is an additional equation (13.1) in the paper that must be satisfied or alternatively r is not the radius of a sphere but a local </a:t>
                </a:r>
                <a:r>
                  <a:rPr lang="en-US"/>
                  <a:t>delta length on </a:t>
                </a:r>
                <a:r>
                  <a:rPr lang="en-US" dirty="0"/>
                  <a:t>it.</a:t>
                </a:r>
              </a:p>
            </p:txBody>
          </p:sp>
        </mc:Choice>
        <mc:Fallback>
          <p:sp>
            <p:nvSpPr>
              <p:cNvPr id="3" name="Subtitle 2">
                <a:extLst>
                  <a:ext uri="{FF2B5EF4-FFF2-40B4-BE49-F238E27FC236}">
                    <a16:creationId xmlns:a16="http://schemas.microsoft.com/office/drawing/2014/main" id="{EC233873-C9F7-A839-D743-46BFE4880832}"/>
                  </a:ext>
                </a:extLst>
              </p:cNvPr>
              <p:cNvSpPr>
                <a:spLocks noGrp="1" noRot="1" noChangeAspect="1" noMove="1" noResize="1" noEditPoints="1" noAdjustHandles="1" noChangeArrowheads="1" noChangeShapeType="1" noTextEdit="1"/>
              </p:cNvSpPr>
              <p:nvPr>
                <p:ph type="subTitle" idx="1"/>
              </p:nvPr>
            </p:nvSpPr>
            <p:spPr>
              <a:xfrm>
                <a:off x="1524000" y="3602038"/>
                <a:ext cx="9144000" cy="2862372"/>
              </a:xfrm>
              <a:blipFill>
                <a:blip r:embed="rId2"/>
                <a:stretch>
                  <a:fillRect r="-667" b="-4051"/>
                </a:stretch>
              </a:blipFill>
            </p:spPr>
            <p:txBody>
              <a:bodyPr/>
              <a:lstStyle/>
              <a:p>
                <a:r>
                  <a:rPr lang="en-US">
                    <a:noFill/>
                  </a:rPr>
                  <a:t> </a:t>
                </a:r>
              </a:p>
            </p:txBody>
          </p:sp>
        </mc:Fallback>
      </mc:AlternateContent>
    </p:spTree>
    <p:extLst>
      <p:ext uri="{BB962C8B-B14F-4D97-AF65-F5344CB8AC3E}">
        <p14:creationId xmlns:p14="http://schemas.microsoft.com/office/powerpoint/2010/main" val="3268057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74F18A58-C246-2338-1181-D45B36CAE96E}"/>
                  </a:ext>
                </a:extLst>
              </p:cNvPr>
              <p:cNvSpPr>
                <a:spLocks noGrp="1"/>
              </p:cNvSpPr>
              <p:nvPr>
                <p:ph type="ctrTitle"/>
              </p:nvPr>
            </p:nvSpPr>
            <p:spPr>
              <a:xfrm>
                <a:off x="1524000" y="0"/>
                <a:ext cx="9144000" cy="4611757"/>
              </a:xfrm>
            </p:spPr>
            <p:txBody>
              <a:bodyPr>
                <a:normAutofit/>
              </a:bodyPr>
              <a:lstStyle/>
              <a:p>
                <a:r>
                  <a:rPr lang="en-US" sz="4800" dirty="0"/>
                  <a:t>If there is no available analytic solution to the Euler Lagrange equations there is at least an Ansatz approach to reaching the value of </a:t>
                </a:r>
                <a14:m>
                  <m:oMath xmlns:m="http://schemas.openxmlformats.org/officeDocument/2006/math">
                    <m:r>
                      <a:rPr lang="en-US" sz="4800" i="1" smtClean="0">
                        <a:effectLst/>
                        <a:latin typeface="Cambria Math" panose="02040503050406030204" pitchFamily="18" charset="0"/>
                        <a:ea typeface="Calibri" panose="020F0502020204030204" pitchFamily="34" charset="0"/>
                        <a:cs typeface="Times New Roman" panose="02020603050405020304" pitchFamily="18" charset="0"/>
                      </a:rPr>
                      <m:t>𝜉</m:t>
                    </m:r>
                  </m:oMath>
                </a14:m>
                <a:r>
                  <a:rPr lang="en-US" sz="4800" dirty="0"/>
                  <a:t>-the field strength coefficient - for the electron, Muon and Tau lepton.</a:t>
                </a:r>
              </a:p>
            </p:txBody>
          </p:sp>
        </mc:Choice>
        <mc:Fallback xmlns="">
          <p:sp>
            <p:nvSpPr>
              <p:cNvPr id="2" name="Title 1">
                <a:extLst>
                  <a:ext uri="{FF2B5EF4-FFF2-40B4-BE49-F238E27FC236}">
                    <a16:creationId xmlns:a16="http://schemas.microsoft.com/office/drawing/2014/main" id="{74F18A58-C246-2338-1181-D45B36CAE96E}"/>
                  </a:ext>
                </a:extLst>
              </p:cNvPr>
              <p:cNvSpPr>
                <a:spLocks noGrp="1" noRot="1" noChangeAspect="1" noMove="1" noResize="1" noEditPoints="1" noAdjustHandles="1" noChangeArrowheads="1" noChangeShapeType="1" noTextEdit="1"/>
              </p:cNvSpPr>
              <p:nvPr>
                <p:ph type="ctrTitle"/>
              </p:nvPr>
            </p:nvSpPr>
            <p:spPr>
              <a:xfrm>
                <a:off x="1524000" y="0"/>
                <a:ext cx="9144000" cy="4611757"/>
              </a:xfrm>
              <a:blipFill>
                <a:blip r:embed="rId2"/>
                <a:stretch>
                  <a:fillRect l="-2533" r="-3867" b="-7001"/>
                </a:stretch>
              </a:blipFill>
            </p:spPr>
            <p:txBody>
              <a:bodyPr/>
              <a:lstStyle/>
              <a:p>
                <a:r>
                  <a:rPr lang="en-US">
                    <a:noFill/>
                  </a:rPr>
                  <a:t> </a:t>
                </a:r>
              </a:p>
            </p:txBody>
          </p:sp>
        </mc:Fallback>
      </mc:AlternateContent>
      <p:sp>
        <p:nvSpPr>
          <p:cNvPr id="3" name="Subtitle 2">
            <a:extLst>
              <a:ext uri="{FF2B5EF4-FFF2-40B4-BE49-F238E27FC236}">
                <a16:creationId xmlns:a16="http://schemas.microsoft.com/office/drawing/2014/main" id="{9DC47423-A4ED-71EF-8F6F-D154C9316F50}"/>
              </a:ext>
            </a:extLst>
          </p:cNvPr>
          <p:cNvSpPr>
            <a:spLocks noGrp="1"/>
          </p:cNvSpPr>
          <p:nvPr>
            <p:ph type="subTitle" idx="1"/>
          </p:nvPr>
        </p:nvSpPr>
        <p:spPr>
          <a:xfrm>
            <a:off x="1524000" y="5184250"/>
            <a:ext cx="9144000" cy="1025718"/>
          </a:xfrm>
        </p:spPr>
        <p:txBody>
          <a:bodyPr>
            <a:normAutofit lnSpcReduction="10000"/>
          </a:bodyPr>
          <a:lstStyle/>
          <a:p>
            <a:r>
              <a:rPr lang="en-US" dirty="0"/>
              <a:t>The idea is to see how the equation behaves around small radii r. </a:t>
            </a:r>
            <a:r>
              <a:rPr lang="en-US" u="sng" dirty="0"/>
              <a:t>r can also be interpreted as a small delta distance from a sphere with a much larger radius than r in </a:t>
            </a:r>
            <a:r>
              <a:rPr lang="en-US" u="sng"/>
              <a:t>local coordinates</a:t>
            </a:r>
            <a:r>
              <a:rPr lang="en-US"/>
              <a:t>.</a:t>
            </a:r>
            <a:endParaRPr lang="en-US" dirty="0"/>
          </a:p>
        </p:txBody>
      </p:sp>
    </p:spTree>
    <p:extLst>
      <p:ext uri="{BB962C8B-B14F-4D97-AF65-F5344CB8AC3E}">
        <p14:creationId xmlns:p14="http://schemas.microsoft.com/office/powerpoint/2010/main" val="8241697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4D9B6305-9B8F-E1DF-112C-959712A95A5B}"/>
                  </a:ext>
                </a:extLst>
              </p:cNvPr>
              <p:cNvSpPr>
                <a:spLocks noGrp="1"/>
              </p:cNvSpPr>
              <p:nvPr>
                <p:ph type="ctrTitle"/>
              </p:nvPr>
            </p:nvSpPr>
            <p:spPr>
              <a:xfrm>
                <a:off x="1524000" y="397565"/>
                <a:ext cx="9144000" cy="3260036"/>
              </a:xfrm>
            </p:spPr>
            <p:txBody>
              <a:bodyPr>
                <a:normAutofit/>
              </a:bodyPr>
              <a:lstStyle/>
              <a:p>
                <a:r>
                  <a:rPr lang="en-US" sz="4800" dirty="0"/>
                  <a:t>Only the portion of the gravitational energy by charge should be usable because charge, unlike mass can cancel out, see additional factor </a:t>
                </a:r>
                <a:r>
                  <a:rPr lang="en-US" sz="4800" dirty="0">
                    <a:effectLst/>
                    <a:latin typeface="Calibri" panose="020F0502020204030204" pitchFamily="34" charset="0"/>
                    <a:ea typeface="Calibri" panose="020F0502020204030204" pitchFamily="34" charset="0"/>
                    <a:cs typeface="Arial" panose="020B0604020202020204" pitchFamily="34" charset="0"/>
                  </a:rPr>
                  <a:t> </a:t>
                </a:r>
                <a14:m>
                  <m:oMath xmlns:m="http://schemas.openxmlformats.org/officeDocument/2006/math">
                    <m:f>
                      <m:fPr>
                        <m:ctrlPr>
                          <a:rPr lang="en-US" sz="4800" i="1">
                            <a:latin typeface="Cambria Math" panose="02040503050406030204" pitchFamily="18" charset="0"/>
                          </a:rPr>
                        </m:ctrlPr>
                      </m:fPr>
                      <m:num>
                        <m:r>
                          <a:rPr lang="en-US" sz="4800" i="1">
                            <a:latin typeface="Cambria Math" panose="02040503050406030204" pitchFamily="18" charset="0"/>
                          </a:rPr>
                          <m:t>1</m:t>
                        </m:r>
                      </m:num>
                      <m:den>
                        <m:r>
                          <a:rPr lang="en-US" sz="4800" i="1">
                            <a:latin typeface="Cambria Math" panose="02040503050406030204" pitchFamily="18" charset="0"/>
                          </a:rPr>
                          <m:t>4</m:t>
                        </m:r>
                      </m:den>
                    </m:f>
                  </m:oMath>
                </a14:m>
                <a:endParaRPr lang="en-US" sz="4800" dirty="0"/>
              </a:p>
            </p:txBody>
          </p:sp>
        </mc:Choice>
        <mc:Fallback xmlns="">
          <p:sp>
            <p:nvSpPr>
              <p:cNvPr id="2" name="Title 1">
                <a:extLst>
                  <a:ext uri="{FF2B5EF4-FFF2-40B4-BE49-F238E27FC236}">
                    <a16:creationId xmlns:a16="http://schemas.microsoft.com/office/drawing/2014/main" id="{4D9B6305-9B8F-E1DF-112C-959712A95A5B}"/>
                  </a:ext>
                </a:extLst>
              </p:cNvPr>
              <p:cNvSpPr>
                <a:spLocks noGrp="1" noRot="1" noChangeAspect="1" noMove="1" noResize="1" noEditPoints="1" noAdjustHandles="1" noChangeArrowheads="1" noChangeShapeType="1" noTextEdit="1"/>
              </p:cNvSpPr>
              <p:nvPr>
                <p:ph type="ctrTitle"/>
              </p:nvPr>
            </p:nvSpPr>
            <p:spPr>
              <a:xfrm>
                <a:off x="1524000" y="397565"/>
                <a:ext cx="9144000" cy="3260036"/>
              </a:xfrm>
              <a:blipFill>
                <a:blip r:embed="rId2"/>
                <a:stretch>
                  <a:fillRect l="-733" r="-2133" b="-56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Subtitle 2">
                <a:extLst>
                  <a:ext uri="{FF2B5EF4-FFF2-40B4-BE49-F238E27FC236}">
                    <a16:creationId xmlns:a16="http://schemas.microsoft.com/office/drawing/2014/main" id="{CFD1CC4D-5B69-1F05-C291-E54D4DD7E792}"/>
                  </a:ext>
                </a:extLst>
              </p:cNvPr>
              <p:cNvSpPr>
                <a:spLocks noGrp="1"/>
              </p:cNvSpPr>
              <p:nvPr>
                <p:ph type="subTitle" idx="1"/>
              </p:nvPr>
            </p:nvSpPr>
            <p:spPr>
              <a:xfrm>
                <a:off x="1524000" y="4428876"/>
                <a:ext cx="9144000" cy="1256307"/>
              </a:xfrm>
            </p:spPr>
            <p:txBody>
              <a:bodyPr>
                <a:normAutofit fontScale="85000" lnSpcReduction="10000"/>
              </a:bodyPr>
              <a:lstStyle/>
              <a:p>
                <a:pPr algn="l">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Arial" panose="020B0604020202020204" pitchFamily="34" charset="0"/>
                  </a:rPr>
                  <a:t>Because of gravity and anti-gravity by charge, there is an additional gravitational component which resists the acceleration field under the electric field. </a:t>
                </a:r>
                <a14:m>
                  <m:oMath xmlns:m="http://schemas.openxmlformats.org/officeDocument/2006/math">
                    <m:d>
                      <m:dPr>
                        <m:begChr m:val="‖"/>
                        <m:endChr m:val="‖"/>
                        <m:ctrlPr>
                          <a:rPr lang="en-US" sz="1800" i="1" smtClean="0">
                            <a:effectLst/>
                            <a:latin typeface="Cambria Math" panose="02040503050406030204" pitchFamily="18" charset="0"/>
                            <a:cs typeface="Times New Roman" panose="02020603050405020304" pitchFamily="18" charset="0"/>
                          </a:rPr>
                        </m:ctrlPr>
                      </m:dPr>
                      <m:e>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𝑎</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e>
                    </m:d>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i="1">
                            <a:effectLst/>
                            <a:latin typeface="Cambria Math" panose="02040503050406030204" pitchFamily="18" charset="0"/>
                            <a:ea typeface="Calibri" panose="020F0502020204030204" pitchFamily="34" charset="0"/>
                            <a:cs typeface="Times New Roman" panose="02020603050405020304" pitchFamily="18" charset="0"/>
                          </a:rPr>
                          <m:t>4</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𝜋</m:t>
                        </m:r>
                        <m:r>
                          <a:rPr lang="en-US" sz="1800" i="1">
                            <a:effectLst/>
                            <a:latin typeface="Cambria Math" panose="02040503050406030204" pitchFamily="18" charset="0"/>
                            <a:ea typeface="Calibri" panose="020F0502020204030204" pitchFamily="34" charset="0"/>
                            <a:cs typeface="Times New Roman" panose="02020603050405020304" pitchFamily="18" charset="0"/>
                          </a:rPr>
                          <m:t>𝐾</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0</m:t>
                            </m:r>
                          </m:sub>
                        </m:sSub>
                      </m:e>
                    </m:rad>
                    <m:d>
                      <m:dPr>
                        <m:begChr m:val="‖"/>
                        <m:endChr m:val="‖"/>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𝐸</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m:t>
                    </m:r>
                    <m:d>
                      <m:dPr>
                        <m:begChr m:val="‖"/>
                        <m:endChr m:val="‖"/>
                        <m:ctrlPr>
                          <a:rPr lang="en-US" sz="1800" i="1">
                            <a:effectLst/>
                            <a:latin typeface="Cambria Math" panose="020405030504060302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𝑔</m:t>
                        </m:r>
                      </m:e>
                    </m:d>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d>
                      <m:dPr>
                        <m:begChr m:val="‖"/>
                        <m:endChr m:val="‖"/>
                        <m:ctrlPr>
                          <a:rPr lang="en-US" sz="1800" i="1">
                            <a:effectLst/>
                            <a:latin typeface="Cambria Math" panose="02040503050406030204" pitchFamily="18" charset="0"/>
                            <a:cs typeface="Times New Roman" panose="02020603050405020304" pitchFamily="18" charset="0"/>
                          </a:rPr>
                        </m:ctrlPr>
                      </m:dPr>
                      <m:e>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𝑎</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𝑔</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𝑎</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sup>
                    </m:sSup>
                  </m:oMath>
                </a14:m>
                <a:r>
                  <a:rPr lang="en-US" sz="1800" dirty="0">
                    <a:effectLst/>
                    <a:latin typeface="Calibri" panose="020F0502020204030204" pitchFamily="34" charset="0"/>
                    <a:ea typeface="Calibri" panose="020F0502020204030204" pitchFamily="34" charset="0"/>
                    <a:cs typeface="Arial" panose="020B0604020202020204" pitchFamily="34" charset="0"/>
                  </a:rPr>
                  <a:t>.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4</m:t>
                        </m:r>
                      </m:den>
                    </m:f>
                    <m:f>
                      <m:fPr>
                        <m:ctrlPr>
                          <a:rPr lang="en-US"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8</m:t>
                        </m:r>
                        <m:r>
                          <a:rPr lang="en-US" i="1">
                            <a:latin typeface="Cambria Math" panose="02040503050406030204" pitchFamily="18" charset="0"/>
                          </a:rPr>
                          <m:t>𝜋</m:t>
                        </m:r>
                        <m:r>
                          <a:rPr lang="en-US" i="1">
                            <a:latin typeface="Cambria Math" panose="02040503050406030204" pitchFamily="18" charset="0"/>
                          </a:rPr>
                          <m:t>𝐾</m:t>
                        </m:r>
                      </m:den>
                    </m:f>
                    <m:nary>
                      <m:naryPr>
                        <m:limLoc m:val="undOvr"/>
                        <m:subHide m:val="on"/>
                        <m:supHide m:val="on"/>
                        <m:ctrlPr>
                          <a:rPr lang="en-US" i="1">
                            <a:latin typeface="Cambria Math" panose="02040503050406030204" pitchFamily="18" charset="0"/>
                          </a:rPr>
                        </m:ctrlPr>
                      </m:naryPr>
                      <m:sub/>
                      <m:sup/>
                      <m:e>
                        <m:sSup>
                          <m:sSupPr>
                            <m:ctrlPr>
                              <a:rPr lang="en-US" i="1">
                                <a:latin typeface="Cambria Math" panose="02040503050406030204" pitchFamily="18" charset="0"/>
                              </a:rPr>
                            </m:ctrlPr>
                          </m:sSupPr>
                          <m:e>
                            <m:d>
                              <m:dPr>
                                <m:begChr m:val="‖"/>
                                <m:endChr m:val="‖"/>
                                <m:ctrlPr>
                                  <a:rPr lang="en-US" i="1">
                                    <a:latin typeface="Cambria Math" panose="02040503050406030204" pitchFamily="18" charset="0"/>
                                  </a:rPr>
                                </m:ctrlPr>
                              </m:dPr>
                              <m:e>
                                <m:sSup>
                                  <m:sSupPr>
                                    <m:ctrlPr>
                                      <a:rPr lang="en-US" i="1">
                                        <a:latin typeface="Cambria Math" panose="02040503050406030204" pitchFamily="18" charset="0"/>
                                      </a:rPr>
                                    </m:ctrlPr>
                                  </m:sSupPr>
                                  <m:e>
                                    <m:r>
                                      <a:rPr lang="en-US" i="1">
                                        <a:latin typeface="Cambria Math" panose="02040503050406030204" pitchFamily="18" charset="0"/>
                                      </a:rPr>
                                      <m:t>𝑎</m:t>
                                    </m:r>
                                  </m:e>
                                  <m:sup>
                                    <m:r>
                                      <a:rPr lang="en-US" i="1">
                                        <a:latin typeface="Cambria Math" panose="02040503050406030204" pitchFamily="18" charset="0"/>
                                      </a:rPr>
                                      <m:t>𝜇</m:t>
                                    </m:r>
                                  </m:sup>
                                </m:sSup>
                              </m:e>
                            </m:d>
                          </m:e>
                          <m:sup>
                            <m:r>
                              <a:rPr lang="en-US" i="1">
                                <a:latin typeface="Cambria Math" panose="02040503050406030204" pitchFamily="18" charset="0"/>
                              </a:rPr>
                              <m:t>2</m:t>
                            </m:r>
                          </m:sup>
                        </m:sSup>
                        <m:r>
                          <a:rPr lang="en-US" i="1">
                            <a:latin typeface="Cambria Math" panose="02040503050406030204" pitchFamily="18" charset="0"/>
                          </a:rPr>
                          <m:t>𝑑𝑉𝑜𝑙𝑢𝑚𝑒</m:t>
                        </m:r>
                        <m:r>
                          <a:rPr lang="en-US" i="1">
                            <a:latin typeface="Cambria Math" panose="02040503050406030204" pitchFamily="18" charset="0"/>
                          </a:rPr>
                          <m:t>=</m:t>
                        </m:r>
                      </m:e>
                    </m:nary>
                    <m:r>
                      <a:rPr lang="en-US" i="1">
                        <a:latin typeface="Cambria Math" panose="02040503050406030204" pitchFamily="18" charset="0"/>
                      </a:rPr>
                      <m:t>𝑈𝑠𝑎𝑏𝑙𝑒</m:t>
                    </m:r>
                    <m:r>
                      <a:rPr lang="en-US" i="1">
                        <a:latin typeface="Cambria Math" panose="02040503050406030204" pitchFamily="18" charset="0"/>
                      </a:rPr>
                      <m:t> </m:t>
                    </m:r>
                    <m:r>
                      <a:rPr lang="en-US" i="1">
                        <a:latin typeface="Cambria Math" panose="02040503050406030204" pitchFamily="18" charset="0"/>
                      </a:rPr>
                      <m:t>𝑔𝑟𝑎𝑣𝑖𝑡𝑎𝑡𝑖𝑜𝑛𝑎𝑙</m:t>
                    </m:r>
                    <m:r>
                      <a:rPr lang="en-US" i="1">
                        <a:latin typeface="Cambria Math" panose="02040503050406030204" pitchFamily="18" charset="0"/>
                      </a:rPr>
                      <m:t> </m:t>
                    </m:r>
                    <m:r>
                      <a:rPr lang="en-US" i="1">
                        <a:latin typeface="Cambria Math" panose="02040503050406030204" pitchFamily="18" charset="0"/>
                      </a:rPr>
                      <m:t>𝑒𝑛𝑒𝑟𝑔𝑦</m:t>
                    </m:r>
                  </m:oMath>
                </a14:m>
                <a:r>
                  <a:rPr lang="en-US" sz="1800" dirty="0">
                    <a:effectLst/>
                    <a:latin typeface="Calibri" panose="020F0502020204030204" pitchFamily="34" charset="0"/>
                    <a:ea typeface="Calibri" panose="020F0502020204030204" pitchFamily="34" charset="0"/>
                    <a:cs typeface="Arial" panose="020B0604020202020204" pitchFamily="34" charset="0"/>
                  </a:rPr>
                  <a:t>  see factor </a:t>
                </a:r>
                <a14:m>
                  <m:oMath xmlns:m="http://schemas.openxmlformats.org/officeDocument/2006/math">
                    <m:f>
                      <m:fPr>
                        <m:ctrlPr>
                          <a:rPr lang="en-US" sz="1800" i="1">
                            <a:latin typeface="Cambria Math" panose="02040503050406030204" pitchFamily="18" charset="0"/>
                          </a:rPr>
                        </m:ctrlPr>
                      </m:fPr>
                      <m:num>
                        <m:r>
                          <a:rPr lang="en-US" sz="1800" i="1">
                            <a:latin typeface="Cambria Math" panose="02040503050406030204" pitchFamily="18" charset="0"/>
                          </a:rPr>
                          <m:t>1</m:t>
                        </m:r>
                      </m:num>
                      <m:den>
                        <m:r>
                          <a:rPr lang="en-US" sz="1800" i="1">
                            <a:latin typeface="Cambria Math" panose="02040503050406030204" pitchFamily="18" charset="0"/>
                          </a:rPr>
                          <m:t>4</m:t>
                        </m:r>
                      </m:den>
                    </m:f>
                  </m:oMath>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l">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3" name="Subtitle 2">
                <a:extLst>
                  <a:ext uri="{FF2B5EF4-FFF2-40B4-BE49-F238E27FC236}">
                    <a16:creationId xmlns:a16="http://schemas.microsoft.com/office/drawing/2014/main" id="{CFD1CC4D-5B69-1F05-C291-E54D4DD7E792}"/>
                  </a:ext>
                </a:extLst>
              </p:cNvPr>
              <p:cNvSpPr>
                <a:spLocks noGrp="1" noRot="1" noChangeAspect="1" noMove="1" noResize="1" noEditPoints="1" noAdjustHandles="1" noChangeArrowheads="1" noChangeShapeType="1" noTextEdit="1"/>
              </p:cNvSpPr>
              <p:nvPr>
                <p:ph type="subTitle" idx="1"/>
              </p:nvPr>
            </p:nvSpPr>
            <p:spPr>
              <a:xfrm>
                <a:off x="1524000" y="4428876"/>
                <a:ext cx="9144000" cy="1256307"/>
              </a:xfrm>
              <a:blipFill>
                <a:blip r:embed="rId3"/>
                <a:stretch>
                  <a:fillRect l="-267" t="-971" b="-58738"/>
                </a:stretch>
              </a:blipFill>
            </p:spPr>
            <p:txBody>
              <a:bodyPr/>
              <a:lstStyle/>
              <a:p>
                <a:r>
                  <a:rPr lang="en-US">
                    <a:noFill/>
                  </a:rPr>
                  <a:t> </a:t>
                </a:r>
              </a:p>
            </p:txBody>
          </p:sp>
        </mc:Fallback>
      </mc:AlternateContent>
    </p:spTree>
    <p:extLst>
      <p:ext uri="{BB962C8B-B14F-4D97-AF65-F5344CB8AC3E}">
        <p14:creationId xmlns:p14="http://schemas.microsoft.com/office/powerpoint/2010/main" val="4087506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413AF7DE-1C41-4967-7531-75CDD43C4199}"/>
                  </a:ext>
                </a:extLst>
              </p:cNvPr>
              <p:cNvSpPr>
                <a:spLocks noGrp="1"/>
              </p:cNvSpPr>
              <p:nvPr>
                <p:ph type="ctrTitle"/>
              </p:nvPr>
            </p:nvSpPr>
            <p:spPr>
              <a:xfrm>
                <a:off x="1524000" y="1122363"/>
                <a:ext cx="9144000" cy="1655762"/>
              </a:xfrm>
            </p:spPr>
            <p:txBody>
              <a:bodyPr>
                <a:normAutofit fontScale="90000"/>
              </a:bodyPr>
              <a:lstStyle/>
              <a:p>
                <a:pPr algn="l"/>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𝑈</m:t>
                              </m:r>
                            </m:e>
                            <m:sub>
                              <m:r>
                                <a:rPr lang="en-US" i="1">
                                  <a:latin typeface="Cambria Math" panose="02040503050406030204" pitchFamily="18" charset="0"/>
                                </a:rPr>
                                <m:t>𝜆</m:t>
                              </m:r>
                            </m:sub>
                          </m:sSub>
                          <m:sSup>
                            <m:sSupPr>
                              <m:ctrlPr>
                                <a:rPr lang="en-US" i="1">
                                  <a:latin typeface="Cambria Math" panose="02040503050406030204" pitchFamily="18" charset="0"/>
                                </a:rPr>
                              </m:ctrlPr>
                            </m:sSupPr>
                            <m:e>
                              <m:r>
                                <a:rPr lang="en-US" i="1">
                                  <a:latin typeface="Cambria Math" panose="02040503050406030204" pitchFamily="18" charset="0"/>
                                </a:rPr>
                                <m:t>𝑈</m:t>
                              </m:r>
                            </m:e>
                            <m:sup>
                              <m:r>
                                <a:rPr lang="en-US" i="1">
                                  <a:latin typeface="Cambria Math" panose="02040503050406030204" pitchFamily="18" charset="0"/>
                                </a:rPr>
                                <m:t>𝜆</m:t>
                              </m:r>
                            </m:sup>
                          </m:sSup>
                        </m:num>
                        <m:den>
                          <m:r>
                            <a:rPr lang="en-US" i="1">
                              <a:latin typeface="Cambria Math" panose="02040503050406030204" pitchFamily="18" charset="0"/>
                            </a:rPr>
                            <m:t>4</m:t>
                          </m:r>
                        </m:den>
                      </m:f>
                      <m:r>
                        <a:rPr lang="en-US" b="0" i="1" smtClean="0">
                          <a:latin typeface="Cambria Math" panose="02040503050406030204" pitchFamily="18" charset="0"/>
                        </a:rPr>
                        <m:t>|</m:t>
                      </m:r>
                      <m:r>
                        <a:rPr lang="en-US" i="1">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𝜉</m:t>
                          </m:r>
                        </m:e>
                        <m:sup>
                          <m:r>
                            <a:rPr lang="en-US" i="1">
                              <a:latin typeface="Cambria Math" panose="02040503050406030204" pitchFamily="18" charset="0"/>
                            </a:rPr>
                            <m:t>2</m:t>
                          </m:r>
                        </m:sup>
                      </m:sSup>
                      <m:f>
                        <m:fPr>
                          <m:ctrlPr>
                            <a:rPr lang="en-US" i="1">
                              <a:latin typeface="Cambria Math" panose="02040503050406030204" pitchFamily="18" charset="0"/>
                            </a:rPr>
                          </m:ctrlPr>
                        </m:fPr>
                        <m:num>
                          <m:r>
                            <a:rPr lang="en-US" i="1">
                              <a:latin typeface="Cambria Math" panose="02040503050406030204" pitchFamily="18" charset="0"/>
                            </a:rPr>
                            <m:t>1</m:t>
                          </m:r>
                        </m:num>
                        <m:den>
                          <m:sSup>
                            <m:sSupPr>
                              <m:ctrlPr>
                                <a:rPr lang="en-US" i="1">
                                  <a:latin typeface="Cambria Math" panose="02040503050406030204" pitchFamily="18" charset="0"/>
                                </a:rPr>
                              </m:ctrlPr>
                            </m:sSupPr>
                            <m:e>
                              <m:r>
                                <a:rPr lang="en-US" i="1">
                                  <a:latin typeface="Cambria Math" panose="02040503050406030204" pitchFamily="18" charset="0"/>
                                </a:rPr>
                                <m:t>𝑟</m:t>
                              </m:r>
                            </m:e>
                            <m:sup>
                              <m:r>
                                <a:rPr lang="en-US" i="1">
                                  <a:latin typeface="Cambria Math" panose="02040503050406030204" pitchFamily="18" charset="0"/>
                                </a:rPr>
                                <m:t>2</m:t>
                              </m:r>
                            </m:sup>
                          </m:sSup>
                        </m:den>
                      </m:f>
                    </m:oMath>
                  </m:oMathPara>
                </a14:m>
                <a:br>
                  <a:rPr lang="en-US" dirty="0"/>
                </a:br>
                <a:endParaRPr lang="en-US" dirty="0"/>
              </a:p>
            </p:txBody>
          </p:sp>
        </mc:Choice>
        <mc:Fallback xmlns="">
          <p:sp>
            <p:nvSpPr>
              <p:cNvPr id="2" name="Title 1">
                <a:extLst>
                  <a:ext uri="{FF2B5EF4-FFF2-40B4-BE49-F238E27FC236}">
                    <a16:creationId xmlns:a16="http://schemas.microsoft.com/office/drawing/2014/main" id="{413AF7DE-1C41-4967-7531-75CDD43C4199}"/>
                  </a:ext>
                </a:extLst>
              </p:cNvPr>
              <p:cNvSpPr>
                <a:spLocks noGrp="1" noRot="1" noChangeAspect="1" noMove="1" noResize="1" noEditPoints="1" noAdjustHandles="1" noChangeArrowheads="1" noChangeShapeType="1" noTextEdit="1"/>
              </p:cNvSpPr>
              <p:nvPr>
                <p:ph type="ctrTitle"/>
              </p:nvPr>
            </p:nvSpPr>
            <p:spPr>
              <a:xfrm>
                <a:off x="1524000" y="1122363"/>
                <a:ext cx="9144000" cy="1655762"/>
              </a:xfr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Subtitle 2">
                <a:extLst>
                  <a:ext uri="{FF2B5EF4-FFF2-40B4-BE49-F238E27FC236}">
                    <a16:creationId xmlns:a16="http://schemas.microsoft.com/office/drawing/2014/main" id="{4D1D0067-9F7F-485D-D896-BD9A477501C9}"/>
                  </a:ext>
                </a:extLst>
              </p:cNvPr>
              <p:cNvSpPr>
                <a:spLocks noGrp="1"/>
              </p:cNvSpPr>
              <p:nvPr>
                <p:ph type="subTitle" idx="1"/>
              </p:nvPr>
            </p:nvSpPr>
            <p:spPr>
              <a:xfrm>
                <a:off x="1524000" y="3116911"/>
                <a:ext cx="9144000" cy="2814761"/>
              </a:xfrm>
            </p:spPr>
            <p:txBody>
              <a:bodyPr>
                <a:normAutofit fontScale="92500"/>
              </a:bodyPr>
              <a:lstStyle/>
              <a:p>
                <a:pPr/>
                <a14:m>
                  <m:oMathPara xmlns:m="http://schemas.openxmlformats.org/officeDocument/2006/math">
                    <m:oMathParaPr>
                      <m:jc m:val="centerGroup"/>
                    </m:oMathParaPr>
                    <m:oMath xmlns:m="http://schemas.openxmlformats.org/officeDocument/2006/math">
                      <m:d>
                        <m:d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f>
                            <m:fPr>
                              <m:ctrlPr>
                                <a:rPr lang="en-US" sz="1800" i="1">
                                  <a:effectLst/>
                                  <a:latin typeface="Cambria Math" panose="02040503050406030204" pitchFamily="18" charset="0"/>
                                  <a:cs typeface="Times New Roman" panose="02020603050405020304" pitchFamily="18" charset="0"/>
                                </a:rPr>
                              </m:ctrlPr>
                            </m:fPr>
                            <m:num>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num>
                            <m:den>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den>
                          </m:f>
                        </m:e>
                      </m:d>
                      <m:f>
                        <m:fPr>
                          <m:ctrlP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𝟏</m:t>
                          </m:r>
                        </m:num>
                        <m:den>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𝟗𝟔</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b="0" i="1" smtClean="0">
                              <a:effectLst/>
                              <a:latin typeface="Cambria Math" panose="02040503050406030204" pitchFamily="18" charset="0"/>
                              <a:ea typeface="Calibri" panose="020F0502020204030204" pitchFamily="34" charset="0"/>
                              <a:cs typeface="Times New Roman" panose="02020603050405020304" pitchFamily="18" charset="0"/>
                            </a:rPr>
                            <m:t>4</m:t>
                          </m:r>
                        </m:den>
                      </m:f>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f>
                            <m:fPr>
                              <m:ctrlPr>
                                <a:rPr lang="en-US" sz="1800" i="1">
                                  <a:effectLst/>
                                  <a:latin typeface="Cambria Math" panose="02040503050406030204" pitchFamily="18" charset="0"/>
                                  <a:cs typeface="Times New Roman" panose="02020603050405020304" pitchFamily="18" charset="0"/>
                                </a:rPr>
                              </m:ctrlPr>
                            </m:fPr>
                            <m:num>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num>
                            <m:den>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den>
                          </m:f>
                        </m:e>
                      </m:d>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24</m:t>
                          </m:r>
                        </m:den>
                      </m:f>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𝐴𝑟𝑒𝑎𝐿𝑜𝑠𝑠𝑂𝑓𝐴𝐷𝑖𝑠𝑘</m:t>
                          </m:r>
                        </m:num>
                        <m:den>
                          <m:r>
                            <a:rPr lang="en-US" sz="1800" b="0" i="1" smtClean="0">
                              <a:effectLst/>
                              <a:latin typeface="Cambria Math" panose="02040503050406030204" pitchFamily="18" charset="0"/>
                              <a:ea typeface="Calibri" panose="020F0502020204030204" pitchFamily="34" charset="0"/>
                              <a:cs typeface="Times New Roman" panose="02020603050405020304" pitchFamily="18" charset="0"/>
                            </a:rPr>
                            <m:t>4</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m:oMathPara>
                </a14:m>
                <a:endParaRPr lang="en-US" sz="1800" dirty="0">
                  <a:effectLst/>
                  <a:ea typeface="Times New Roman" panose="02020603050405020304" pitchFamily="18" charset="0"/>
                  <a:cs typeface="Times New Roman" panose="02020603050405020304" pitchFamily="18" charset="0"/>
                </a:endParaRPr>
              </a:p>
              <a:p>
                <a:endParaRPr lang="en-US" sz="1800" dirty="0">
                  <a:effectLst/>
                  <a:ea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f>
                        <m:f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12</m:t>
                          </m:r>
                        </m:den>
                      </m:f>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𝜋</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24</m:t>
                          </m:r>
                        </m:den>
                      </m:f>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m:t>
                          </m:r>
                        </m:sup>
                      </m:sSup>
                    </m:oMath>
                  </m:oMathPara>
                </a14:m>
                <a:endParaRPr lang="en-US" dirty="0"/>
              </a:p>
              <a:p>
                <a:r>
                  <a:rPr lang="en-US" dirty="0"/>
                  <a:t>Very important: Notice the multiplication of </a:t>
                </a:r>
                <a14:m>
                  <m:oMath xmlns:m="http://schemas.openxmlformats.org/officeDocument/2006/math">
                    <m:f>
                      <m:fPr>
                        <m:ctrlPr>
                          <a:rPr lang="en-US" i="1">
                            <a:latin typeface="Cambria Math" panose="02040503050406030204" pitchFamily="18" charset="0"/>
                            <a:ea typeface="Times New Roman" panose="02020603050405020304" pitchFamily="18" charset="0"/>
                            <a:cs typeface="Times New Roman" panose="02020603050405020304" pitchFamily="18" charset="0"/>
                          </a:rPr>
                        </m:ctrlPr>
                      </m:fPr>
                      <m:num>
                        <m:r>
                          <a:rPr lang="en-US" i="1">
                            <a:latin typeface="Cambria Math" panose="02040503050406030204" pitchFamily="18" charset="0"/>
                            <a:ea typeface="Times New Roman" panose="02020603050405020304" pitchFamily="18" charset="0"/>
                            <a:cs typeface="Times New Roman" panose="02020603050405020304" pitchFamily="18" charset="0"/>
                          </a:rPr>
                          <m:t>𝜋</m:t>
                        </m:r>
                      </m:num>
                      <m:den>
                        <m:r>
                          <a:rPr lang="en-US" i="1">
                            <a:latin typeface="Cambria Math" panose="02040503050406030204" pitchFamily="18" charset="0"/>
                            <a:ea typeface="Times New Roman" panose="02020603050405020304" pitchFamily="18" charset="0"/>
                            <a:cs typeface="Times New Roman" panose="02020603050405020304" pitchFamily="18" charset="0"/>
                          </a:rPr>
                          <m:t>24</m:t>
                        </m:r>
                      </m:den>
                    </m:f>
                  </m:oMath>
                </a14:m>
                <a:r>
                  <a:rPr lang="en-US" dirty="0"/>
                  <a:t> by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4</m:t>
                        </m:r>
                      </m:den>
                    </m:f>
                  </m:oMath>
                </a14:m>
                <a:r>
                  <a:rPr lang="en-US" dirty="0"/>
                  <a:t> to yield </a:t>
                </a:r>
                <a14:m>
                  <m:oMath xmlns:m="http://schemas.openxmlformats.org/officeDocument/2006/math">
                    <m:f>
                      <m:fPr>
                        <m:ctrlPr>
                          <a:rPr lang="en-US" b="1" i="1">
                            <a:latin typeface="Cambria Math" panose="02040503050406030204" pitchFamily="18" charset="0"/>
                            <a:ea typeface="Times New Roman" panose="02020603050405020304" pitchFamily="18" charset="0"/>
                            <a:cs typeface="Times New Roman" panose="02020603050405020304" pitchFamily="18" charset="0"/>
                          </a:rPr>
                        </m:ctrlPr>
                      </m:fPr>
                      <m:num>
                        <m:r>
                          <a:rPr lang="en-US" b="1" i="1">
                            <a:latin typeface="Cambria Math" panose="02040503050406030204" pitchFamily="18" charset="0"/>
                            <a:ea typeface="Times New Roman" panose="02020603050405020304" pitchFamily="18" charset="0"/>
                            <a:cs typeface="Times New Roman" panose="02020603050405020304" pitchFamily="18" charset="0"/>
                          </a:rPr>
                          <m:t>𝝅</m:t>
                        </m:r>
                      </m:num>
                      <m:den>
                        <m:r>
                          <a:rPr lang="en-US" b="1" i="1" smtClean="0">
                            <a:latin typeface="Cambria Math" panose="02040503050406030204" pitchFamily="18" charset="0"/>
                            <a:ea typeface="Times New Roman" panose="02020603050405020304" pitchFamily="18" charset="0"/>
                            <a:cs typeface="Times New Roman" panose="02020603050405020304" pitchFamily="18" charset="0"/>
                          </a:rPr>
                          <m:t>𝟗𝟔</m:t>
                        </m:r>
                      </m:den>
                    </m:f>
                  </m:oMath>
                </a14:m>
                <a:r>
                  <a:rPr lang="en-US" dirty="0"/>
                  <a:t>. The factor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4</m:t>
                        </m:r>
                      </m:den>
                    </m:f>
                  </m:oMath>
                </a14:m>
                <a:r>
                  <a:rPr lang="en-US" dirty="0"/>
                  <a:t> was explained in a previous slide. In the paper, other explanations are brought too, although the one brought here is the simplest.</a:t>
                </a:r>
              </a:p>
            </p:txBody>
          </p:sp>
        </mc:Choice>
        <mc:Fallback xmlns="">
          <p:sp>
            <p:nvSpPr>
              <p:cNvPr id="3" name="Subtitle 2">
                <a:extLst>
                  <a:ext uri="{FF2B5EF4-FFF2-40B4-BE49-F238E27FC236}">
                    <a16:creationId xmlns:a16="http://schemas.microsoft.com/office/drawing/2014/main" id="{4D1D0067-9F7F-485D-D896-BD9A477501C9}"/>
                  </a:ext>
                </a:extLst>
              </p:cNvPr>
              <p:cNvSpPr>
                <a:spLocks noGrp="1" noRot="1" noChangeAspect="1" noMove="1" noResize="1" noEditPoints="1" noAdjustHandles="1" noChangeArrowheads="1" noChangeShapeType="1" noTextEdit="1"/>
              </p:cNvSpPr>
              <p:nvPr>
                <p:ph type="subTitle" idx="1"/>
              </p:nvPr>
            </p:nvSpPr>
            <p:spPr>
              <a:xfrm>
                <a:off x="1524000" y="3116911"/>
                <a:ext cx="9144000" cy="2814761"/>
              </a:xfr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820557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B75A4C59-5BD3-B679-9E94-C087CF8C260E}"/>
                  </a:ext>
                </a:extLst>
              </p:cNvPr>
              <p:cNvSpPr>
                <a:spLocks noGrp="1"/>
              </p:cNvSpPr>
              <p:nvPr>
                <p:ph type="ctrTitle"/>
              </p:nvPr>
            </p:nvSpPr>
            <p:spPr/>
            <p:txBody>
              <a:bodyPr/>
              <a:lstStyle/>
              <a:p>
                <a:r>
                  <a:rPr lang="en-US" dirty="0"/>
                  <a:t>See lecture of Seth Lloyd to understand the factor </a:t>
                </a:r>
                <a14:m>
                  <m:oMath xmlns:m="http://schemas.openxmlformats.org/officeDocument/2006/math">
                    <m:f>
                      <m:fPr>
                        <m:ctrlPr>
                          <a:rPr lang="en-US" sz="60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6000" i="1">
                            <a:effectLst/>
                            <a:latin typeface="Cambria Math" panose="02040503050406030204" pitchFamily="18" charset="0"/>
                            <a:ea typeface="Times New Roman" panose="02020603050405020304" pitchFamily="18" charset="0"/>
                            <a:cs typeface="Times New Roman" panose="02020603050405020304" pitchFamily="18" charset="0"/>
                          </a:rPr>
                          <m:t>𝜋</m:t>
                        </m:r>
                      </m:num>
                      <m:den>
                        <m:r>
                          <a:rPr lang="en-US" sz="6000" i="1">
                            <a:effectLst/>
                            <a:latin typeface="Cambria Math" panose="02040503050406030204" pitchFamily="18" charset="0"/>
                            <a:ea typeface="Times New Roman" panose="02020603050405020304" pitchFamily="18" charset="0"/>
                            <a:cs typeface="Times New Roman" panose="02020603050405020304" pitchFamily="18" charset="0"/>
                          </a:rPr>
                          <m:t>24</m:t>
                        </m:r>
                      </m:den>
                    </m:f>
                  </m:oMath>
                </a14:m>
                <a:endParaRPr lang="en-US" dirty="0"/>
              </a:p>
            </p:txBody>
          </p:sp>
        </mc:Choice>
        <mc:Fallback xmlns="">
          <p:sp>
            <p:nvSpPr>
              <p:cNvPr id="2" name="Title 1">
                <a:extLst>
                  <a:ext uri="{FF2B5EF4-FFF2-40B4-BE49-F238E27FC236}">
                    <a16:creationId xmlns:a16="http://schemas.microsoft.com/office/drawing/2014/main" id="{B75A4C59-5BD3-B679-9E94-C087CF8C260E}"/>
                  </a:ext>
                </a:extLst>
              </p:cNvPr>
              <p:cNvSpPr>
                <a:spLocks noGrp="1" noRot="1" noChangeAspect="1" noMove="1" noResize="1" noEditPoints="1" noAdjustHandles="1" noChangeArrowheads="1" noChangeShapeType="1" noTextEdit="1"/>
              </p:cNvSpPr>
              <p:nvPr>
                <p:ph type="ctrTitle"/>
              </p:nvPr>
            </p:nvSpPr>
            <p:spPr>
              <a:blipFill>
                <a:blip r:embed="rId2"/>
                <a:stretch>
                  <a:fillRect l="-667" r="-2400" b="-10204"/>
                </a:stretch>
              </a:blipFill>
            </p:spPr>
            <p:txBody>
              <a:bodyPr/>
              <a:lstStyle/>
              <a:p>
                <a:r>
                  <a:rPr lang="en-US">
                    <a:noFill/>
                  </a:rPr>
                  <a:t> </a:t>
                </a:r>
              </a:p>
            </p:txBody>
          </p:sp>
        </mc:Fallback>
      </mc:AlternateContent>
      <p:sp>
        <p:nvSpPr>
          <p:cNvPr id="3" name="Subtitle 2">
            <a:extLst>
              <a:ext uri="{FF2B5EF4-FFF2-40B4-BE49-F238E27FC236}">
                <a16:creationId xmlns:a16="http://schemas.microsoft.com/office/drawing/2014/main" id="{4E939D44-4C53-99DC-FB8A-AE71BD126133}"/>
              </a:ext>
            </a:extLst>
          </p:cNvPr>
          <p:cNvSpPr>
            <a:spLocks noGrp="1"/>
          </p:cNvSpPr>
          <p:nvPr>
            <p:ph type="subTitle" idx="1"/>
          </p:nvPr>
        </p:nvSpPr>
        <p:spPr/>
        <p:txBody>
          <a:bodyPr/>
          <a:lstStyle/>
          <a:p>
            <a:endParaRPr lang="en-US" dirty="0"/>
          </a:p>
        </p:txBody>
      </p:sp>
      <p:pic>
        <p:nvPicPr>
          <p:cNvPr id="4" name="Picture 3">
            <a:extLst>
              <a:ext uri="{FF2B5EF4-FFF2-40B4-BE49-F238E27FC236}">
                <a16:creationId xmlns:a16="http://schemas.microsoft.com/office/drawing/2014/main" id="{7C0E4067-E478-AFFC-0A5A-5E99A4277D90}"/>
              </a:ext>
            </a:extLst>
          </p:cNvPr>
          <p:cNvPicPr>
            <a:picLocks noChangeAspect="1"/>
          </p:cNvPicPr>
          <p:nvPr/>
        </p:nvPicPr>
        <p:blipFill>
          <a:blip r:embed="rId3" cstate="print"/>
          <a:srcRect/>
          <a:stretch>
            <a:fillRect/>
          </a:stretch>
        </p:blipFill>
        <p:spPr bwMode="auto">
          <a:xfrm>
            <a:off x="1633579" y="3653631"/>
            <a:ext cx="3486150" cy="1552575"/>
          </a:xfrm>
          <a:prstGeom prst="rect">
            <a:avLst/>
          </a:prstGeom>
          <a:noFill/>
          <a:ln w="9525">
            <a:noFill/>
            <a:miter lim="800000"/>
            <a:headEnd/>
            <a:tailEnd/>
          </a:ln>
        </p:spPr>
      </p:pic>
    </p:spTree>
    <p:extLst>
      <p:ext uri="{BB962C8B-B14F-4D97-AF65-F5344CB8AC3E}">
        <p14:creationId xmlns:p14="http://schemas.microsoft.com/office/powerpoint/2010/main" val="2429963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F4EDB-18E0-C8DC-10F5-A84EDE361224}"/>
              </a:ext>
            </a:extLst>
          </p:cNvPr>
          <p:cNvSpPr>
            <a:spLocks noGrp="1"/>
          </p:cNvSpPr>
          <p:nvPr>
            <p:ph type="title"/>
          </p:nvPr>
        </p:nvSpPr>
        <p:spPr/>
        <p:txBody>
          <a:bodyPr/>
          <a:lstStyle/>
          <a:p>
            <a:r>
              <a:rPr lang="en-US" dirty="0"/>
              <a:t>Market target: Everyone. This is big!!!</a:t>
            </a:r>
          </a:p>
        </p:txBody>
      </p:sp>
      <p:sp>
        <p:nvSpPr>
          <p:cNvPr id="3" name="Content Placeholder 2">
            <a:extLst>
              <a:ext uri="{FF2B5EF4-FFF2-40B4-BE49-F238E27FC236}">
                <a16:creationId xmlns:a16="http://schemas.microsoft.com/office/drawing/2014/main" id="{6F0CB0F9-C687-6E2D-3BC7-9D716770D963}"/>
              </a:ext>
            </a:extLst>
          </p:cNvPr>
          <p:cNvSpPr>
            <a:spLocks noGrp="1"/>
          </p:cNvSpPr>
          <p:nvPr>
            <p:ph idx="1"/>
          </p:nvPr>
        </p:nvSpPr>
        <p:spPr>
          <a:xfrm>
            <a:off x="838200" y="1420108"/>
            <a:ext cx="10515600" cy="5012497"/>
          </a:xfrm>
        </p:spPr>
        <p:txBody>
          <a:bodyPr>
            <a:noAutofit/>
          </a:bodyPr>
          <a:lstStyle/>
          <a:p>
            <a:r>
              <a:rPr lang="en-US" sz="2400" dirty="0"/>
              <a:t>The potential of charge-based gravity and anti-gravity will enable space travel, aviation accessible to everybody and using Hermann Bodi’s inertial dipoles to extract </a:t>
            </a:r>
            <a:r>
              <a:rPr lang="en-US" sz="2400" dirty="0" err="1"/>
              <a:t>Machian</a:t>
            </a:r>
            <a:r>
              <a:rPr lang="en-US" sz="2400" dirty="0"/>
              <a:t> energy. </a:t>
            </a:r>
            <a:r>
              <a:rPr lang="en-US" sz="2400" dirty="0" err="1"/>
              <a:t>Machian</a:t>
            </a:r>
            <a:r>
              <a:rPr lang="en-US" sz="2400" dirty="0"/>
              <a:t> energy means that the relative motion of such a dipole must affect the trajectories of far bodies of mass by affecting the background metric. An example of such a theory is “Inertial Induction”.</a:t>
            </a:r>
          </a:p>
          <a:p>
            <a:pPr marL="0" indent="0">
              <a:buNone/>
            </a:pPr>
            <a:endParaRPr lang="en-US" sz="2400" dirty="0"/>
          </a:p>
          <a:p>
            <a:r>
              <a:rPr lang="en-US" sz="2400" dirty="0"/>
              <a:t>The first goal is to achieve sustainable thrust more than the ones reported by: Andrew Neil </a:t>
            </a:r>
            <a:r>
              <a:rPr lang="en-US" sz="2400" dirty="0" err="1"/>
              <a:t>Aurigema</a:t>
            </a:r>
            <a:r>
              <a:rPr lang="en-US" sz="2400" dirty="0"/>
              <a:t>, Charles Raymond Buhler, "System and method for generating forces using asymmetrical electrostatic pressure", and by James W. Purvis, "PULSED E-FIELD PROPULSION SYSTEM“. Charles Buhler’s 10 milli Newtons thrust with a very small device is several orders of magnitude more than predicted by this theory’s classical limit, however, the classical limit should be replaced with analytic solutions to (4) in the paper.</a:t>
            </a:r>
          </a:p>
        </p:txBody>
      </p:sp>
    </p:spTree>
    <p:extLst>
      <p:ext uri="{BB962C8B-B14F-4D97-AF65-F5344CB8AC3E}">
        <p14:creationId xmlns:p14="http://schemas.microsoft.com/office/powerpoint/2010/main" val="1170229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6838A-159C-9848-8B6B-6BB44F3C2C80}"/>
              </a:ext>
            </a:extLst>
          </p:cNvPr>
          <p:cNvSpPr>
            <a:spLocks noGrp="1"/>
          </p:cNvSpPr>
          <p:nvPr>
            <p:ph type="title"/>
          </p:nvPr>
        </p:nvSpPr>
        <p:spPr>
          <a:xfrm>
            <a:off x="838200" y="365125"/>
            <a:ext cx="10515600" cy="1288746"/>
          </a:xfrm>
        </p:spPr>
        <p:txBody>
          <a:bodyPr>
            <a:normAutofit fontScale="90000"/>
          </a:bodyPr>
          <a:lstStyle/>
          <a:p>
            <a:r>
              <a:rPr lang="en-US" sz="3200" dirty="0"/>
              <a:t>Polynomial equations arise for negative charge and for positive charge. They describe the ratio between expanded/contracted area and flat area</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5EA9895-F18E-EB8E-6A29-5D35C8E99602}"/>
                  </a:ext>
                </a:extLst>
              </p:cNvPr>
              <p:cNvSpPr>
                <a:spLocks noGrp="1"/>
              </p:cNvSpPr>
              <p:nvPr>
                <p:ph idx="1"/>
              </p:nvPr>
            </p:nvSpPr>
            <p:spPr>
              <a:xfrm>
                <a:off x="838200" y="1653872"/>
                <a:ext cx="10515600" cy="5128592"/>
              </a:xfrm>
            </p:spPr>
            <p:txBody>
              <a:bodyPr>
                <a:normAutofit/>
              </a:bodyPr>
              <a:lstStyle/>
              <a:p>
                <a14:m>
                  <m:oMath xmlns:m="http://schemas.openxmlformats.org/officeDocument/2006/math">
                    <m:d>
                      <m:d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f>
                          <m:fPr>
                            <m:ctrlPr>
                              <a:rPr lang="en-US" sz="1800" i="1">
                                <a:effectLst/>
                                <a:latin typeface="Cambria Math" panose="02040503050406030204" pitchFamily="18" charset="0"/>
                                <a:cs typeface="Times New Roman" panose="02020603050405020304" pitchFamily="18" charset="0"/>
                              </a:rPr>
                            </m:ctrlPr>
                          </m:fPr>
                          <m:num>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num>
                          <m:den>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den>
                        </m:f>
                      </m:e>
                    </m:d>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en>
                    </m:f>
                    <m:r>
                      <a:rPr lang="en-US" sz="180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US" sz="1800">
                        <a:effectLst/>
                        <a:latin typeface="Cambria Math" panose="02040503050406030204" pitchFamily="18" charset="0"/>
                        <a:ea typeface="Times New Roman" panose="02020603050405020304" pitchFamily="18" charset="0"/>
                        <a:cs typeface="Times New Roman" panose="02020603050405020304" pitchFamily="18" charset="0"/>
                      </a:rPr>
                      <m:t>x</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Calibri" panose="020F0502020204030204" pitchFamily="34"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f>
                          <m:fPr>
                            <m:ctrlPr>
                              <a:rPr lang="en-US" sz="1800" i="1">
                                <a:effectLst/>
                                <a:latin typeface="Cambria Math" panose="02040503050406030204" pitchFamily="18" charset="0"/>
                                <a:cs typeface="Times New Roman" panose="02020603050405020304" pitchFamily="18" charset="0"/>
                              </a:rPr>
                            </m:ctrlPr>
                          </m:fPr>
                          <m:num>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num>
                          <m:den>
                            <m:sSup>
                              <m:sSupPr>
                                <m:ctrlPr>
                                  <a:rPr lang="en-US" sz="1800" i="1">
                                    <a:effectLst/>
                                    <a:latin typeface="Cambria Math" panose="02040503050406030204" pitchFamily="18" charset="0"/>
                                    <a:cs typeface="Times New Roman" panose="02020603050405020304" pitchFamily="18" charset="0"/>
                                  </a:rPr>
                                </m:ctrlPr>
                              </m:sSup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den>
                        </m:f>
                      </m:e>
                    </m:d>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192</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𝜉</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𝜉</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192</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p>
                    </m:sSup>
                  </m:oMath>
                </a14:m>
                <a:endParaRPr lang="en-US" dirty="0"/>
              </a:p>
              <a:p>
                <a:r>
                  <a:rPr lang="en-US" dirty="0"/>
                  <a:t>There are two immediate possible values for </a:t>
                </a:r>
                <a14:m>
                  <m:oMath xmlns:m="http://schemas.openxmlformats.org/officeDocument/2006/math">
                    <m:r>
                      <a:rPr lang="en-US" sz="2800" i="1" smtClean="0">
                        <a:effectLst/>
                        <a:latin typeface="Cambria Math" panose="02040503050406030204" pitchFamily="18" charset="0"/>
                        <a:ea typeface="Calibri" panose="020F0502020204030204" pitchFamily="34" charset="0"/>
                        <a:cs typeface="Times New Roman" panose="02020603050405020304" pitchFamily="18" charset="0"/>
                      </a:rPr>
                      <m:t>𝜉</m:t>
                    </m:r>
                  </m:oMath>
                </a14:m>
                <a:endParaRPr lang="en-US" sz="2800" dirty="0">
                  <a:effectLst/>
                  <a:ea typeface="Calibri" panose="020F0502020204030204" pitchFamily="34" charset="0"/>
                  <a:cs typeface="Times New Roman" panose="02020603050405020304" pitchFamily="18" charset="0"/>
                </a:endParaRPr>
              </a:p>
              <a:p>
                <a:r>
                  <a:rPr lang="en-US" dirty="0"/>
                  <a:t>One arises through balance between circular and linear acceleration on a circle</a:t>
                </a:r>
              </a:p>
              <a:p>
                <a14:m>
                  <m:oMath xmlns:m="http://schemas.openxmlformats.org/officeDocument/2006/math">
                    <m:f>
                      <m:fPr>
                        <m:ctrlPr>
                          <a:rPr lang="en-US"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i="1">
                            <a:effectLst/>
                            <a:latin typeface="Cambria Math" panose="02040503050406030204" pitchFamily="18" charset="0"/>
                            <a:ea typeface="Times New Roman" panose="02020603050405020304" pitchFamily="18" charset="0"/>
                            <a:cs typeface="Times New Roman" panose="02020603050405020304" pitchFamily="18" charset="0"/>
                          </a:rPr>
                          <m:t>𝑐</m:t>
                        </m:r>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𝑐</m:t>
                            </m:r>
                          </m:e>
                        </m:d>
                      </m:num>
                      <m:den>
                        <m:r>
                          <a:rPr lang="en-US" i="1">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𝑟</m:t>
                        </m:r>
                      </m:den>
                    </m:f>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𝜉</m:t>
                    </m:r>
                    <m:f>
                      <m:f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i="1">
                            <a:effectLst/>
                            <a:latin typeface="Cambria Math" panose="02040503050406030204" pitchFamily="18" charset="0"/>
                            <a:ea typeface="Times New Roman" panose="02020603050405020304" pitchFamily="18" charset="0"/>
                            <a:cs typeface="Times New Roman" panose="02020603050405020304" pitchFamily="18" charset="0"/>
                          </a:rPr>
                          <m:t>𝑐</m:t>
                        </m:r>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𝑐</m:t>
                            </m:r>
                          </m:e>
                        </m:d>
                      </m:num>
                      <m:den>
                        <m:r>
                          <a:rPr lang="en-US" i="1">
                            <a:effectLst/>
                            <a:latin typeface="Cambria Math" panose="02040503050406030204" pitchFamily="18" charset="0"/>
                            <a:ea typeface="Times New Roman" panose="02020603050405020304" pitchFamily="18" charset="0"/>
                            <a:cs typeface="Times New Roman" panose="02020603050405020304" pitchFamily="18" charset="0"/>
                          </a:rPr>
                          <m:t>4</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𝑟</m:t>
                        </m:r>
                      </m:den>
                    </m:f>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i="1">
                            <a:effectLst/>
                            <a:latin typeface="Cambria Math" panose="02040503050406030204" pitchFamily="18" charset="0"/>
                            <a:ea typeface="Times New Roman" panose="02020603050405020304" pitchFamily="18" charset="0"/>
                            <a:cs typeface="Times New Roman" panose="02020603050405020304" pitchFamily="18" charset="0"/>
                          </a:rPr>
                          <m:t>2</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𝑐</m:t>
                        </m:r>
                      </m:num>
                      <m:den>
                        <m:r>
                          <a:rPr lang="en-US" i="1">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𝑟</m:t>
                        </m:r>
                      </m:den>
                    </m:f>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𝜉</m:t>
                    </m:r>
                    <m:f>
                      <m:f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i="1">
                            <a:effectLst/>
                            <a:latin typeface="Cambria Math" panose="02040503050406030204" pitchFamily="18" charset="0"/>
                            <a:ea typeface="Times New Roman" panose="02020603050405020304" pitchFamily="18" charset="0"/>
                            <a:cs typeface="Times New Roman" panose="02020603050405020304" pitchFamily="18" charset="0"/>
                          </a:rPr>
                          <m:t>2</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𝑐</m:t>
                        </m:r>
                      </m:num>
                      <m:den>
                        <m:r>
                          <a:rPr lang="en-US" i="1">
                            <a:effectLst/>
                            <a:latin typeface="Cambria Math" panose="02040503050406030204" pitchFamily="18" charset="0"/>
                            <a:ea typeface="Times New Roman" panose="02020603050405020304" pitchFamily="18" charset="0"/>
                            <a:cs typeface="Times New Roman" panose="02020603050405020304" pitchFamily="18" charset="0"/>
                          </a:rPr>
                          <m:t>4</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𝑟</m:t>
                        </m:r>
                      </m:den>
                    </m:f>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𝜉</m:t>
                    </m:r>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a:effectLst/>
                            <a:latin typeface="Cambria Math" panose="02040503050406030204" pitchFamily="18" charset="0"/>
                            <a:ea typeface="Times New Roman" panose="02020603050405020304" pitchFamily="18" charset="0"/>
                            <a:cs typeface="Times New Roman" panose="02020603050405020304" pitchFamily="18" charset="0"/>
                          </a:rPr>
                          <m:t>4</m:t>
                        </m:r>
                      </m:num>
                      <m:den>
                        <m:r>
                          <m:rPr>
                            <m:sty m:val="p"/>
                          </m:rPr>
                          <a:rPr lang="en-US">
                            <a:effectLst/>
                            <a:latin typeface="Cambria Math" panose="02040503050406030204" pitchFamily="18" charset="0"/>
                            <a:ea typeface="Times New Roman" panose="02020603050405020304" pitchFamily="18" charset="0"/>
                            <a:cs typeface="Times New Roman" panose="02020603050405020304" pitchFamily="18" charset="0"/>
                          </a:rPr>
                          <m:t>π</m:t>
                        </m:r>
                      </m:den>
                    </m:f>
                  </m:oMath>
                </a14:m>
                <a:r>
                  <a:rPr lang="en-US" dirty="0"/>
                  <a:t>. There is also an analytic explanation with </a:t>
                </a:r>
                <a14:m>
                  <m:oMath xmlns:m="http://schemas.openxmlformats.org/officeDocument/2006/math">
                    <m:f>
                      <m:fPr>
                        <m:ctrlPr>
                          <a:rPr lang="en-US" i="1">
                            <a:latin typeface="Cambria Math" panose="02040503050406030204" pitchFamily="18" charset="0"/>
                            <a:ea typeface="Times New Roman" panose="02020603050405020304" pitchFamily="18" charset="0"/>
                            <a:cs typeface="Times New Roman" panose="02020603050405020304" pitchFamily="18" charset="0"/>
                          </a:rPr>
                        </m:ctrlPr>
                      </m:fPr>
                      <m:num>
                        <m:r>
                          <a:rPr lang="en-US">
                            <a:latin typeface="Cambria Math" panose="02040503050406030204" pitchFamily="18" charset="0"/>
                            <a:ea typeface="Times New Roman" panose="02020603050405020304" pitchFamily="18" charset="0"/>
                            <a:cs typeface="Times New Roman" panose="02020603050405020304" pitchFamily="18" charset="0"/>
                          </a:rPr>
                          <m:t>4</m:t>
                        </m:r>
                      </m:num>
                      <m:den>
                        <m:r>
                          <m:rPr>
                            <m:sty m:val="p"/>
                          </m:rPr>
                          <a:rPr lang="en-US">
                            <a:latin typeface="Cambria Math" panose="02040503050406030204" pitchFamily="18" charset="0"/>
                            <a:ea typeface="Times New Roman" panose="02020603050405020304" pitchFamily="18" charset="0"/>
                            <a:cs typeface="Times New Roman" panose="02020603050405020304" pitchFamily="18" charset="0"/>
                          </a:rPr>
                          <m:t>π</m:t>
                        </m:r>
                      </m:den>
                    </m:f>
                    <m:r>
                      <a:rPr lang="en-US" b="0" i="0" smtClean="0">
                        <a:latin typeface="Cambria Math" panose="02040503050406030204" pitchFamily="18" charset="0"/>
                        <a:ea typeface="Times New Roman" panose="02020603050405020304" pitchFamily="18" charset="0"/>
                        <a:cs typeface="Times New Roman" panose="02020603050405020304" pitchFamily="18" charset="0"/>
                      </a:rPr>
                      <m:t>=2</m:t>
                    </m:r>
                  </m:oMath>
                </a14:m>
                <a:r>
                  <a:rPr lang="en-US" dirty="0">
                    <a:ea typeface="Times New Roman" panose="02020603050405020304" pitchFamily="18" charset="0"/>
                    <a:cs typeface="Times New Roman" panose="02020603050405020304" pitchFamily="18" charset="0"/>
                  </a:rPr>
                  <a:t> </a:t>
                </a:r>
                <a14:m>
                  <m:oMath xmlns:m="http://schemas.openxmlformats.org/officeDocument/2006/math">
                    <m:f>
                      <m:fPr>
                        <m:ctrlPr>
                          <a:rPr lang="en-US" i="1">
                            <a:latin typeface="Cambria Math" panose="02040503050406030204" pitchFamily="18" charset="0"/>
                            <a:ea typeface="Times New Roman" panose="02020603050405020304" pitchFamily="18" charset="0"/>
                            <a:cs typeface="Times New Roman" panose="02020603050405020304" pitchFamily="18" charset="0"/>
                          </a:rPr>
                        </m:ctrlPr>
                      </m:fPr>
                      <m:num>
                        <m:r>
                          <a:rPr lang="en-US" b="0" i="0" smtClean="0">
                            <a:latin typeface="Cambria Math" panose="02040503050406030204" pitchFamily="18" charset="0"/>
                            <a:ea typeface="Times New Roman" panose="02020603050405020304" pitchFamily="18" charset="0"/>
                            <a:cs typeface="Times New Roman" panose="02020603050405020304" pitchFamily="18" charset="0"/>
                          </a:rPr>
                          <m:t>2</m:t>
                        </m:r>
                      </m:num>
                      <m:den>
                        <m:r>
                          <m:rPr>
                            <m:sty m:val="p"/>
                          </m:rPr>
                          <a:rPr lang="en-US">
                            <a:latin typeface="Cambria Math" panose="02040503050406030204" pitchFamily="18" charset="0"/>
                            <a:ea typeface="Times New Roman" panose="02020603050405020304" pitchFamily="18" charset="0"/>
                            <a:cs typeface="Times New Roman" panose="02020603050405020304" pitchFamily="18" charset="0"/>
                          </a:rPr>
                          <m:t>π</m:t>
                        </m:r>
                      </m:den>
                    </m:f>
                  </m:oMath>
                </a14:m>
                <a:r>
                  <a:rPr lang="en-US" dirty="0"/>
                  <a:t>.</a:t>
                </a:r>
              </a:p>
              <a:p>
                <a:r>
                  <a:rPr lang="en-US" dirty="0"/>
                  <a:t>Caveat: When describing such acceleration as an upper limit on unit vector accelerations, the speed of light does not describe a real physical object. An acceleration of a unit vector is not equivalent to classical acceleration.</a:t>
                </a:r>
              </a:p>
            </p:txBody>
          </p:sp>
        </mc:Choice>
        <mc:Fallback xmlns="">
          <p:sp>
            <p:nvSpPr>
              <p:cNvPr id="3" name="Content Placeholder 2">
                <a:extLst>
                  <a:ext uri="{FF2B5EF4-FFF2-40B4-BE49-F238E27FC236}">
                    <a16:creationId xmlns:a16="http://schemas.microsoft.com/office/drawing/2014/main" id="{A5EA9895-F18E-EB8E-6A29-5D35C8E99602}"/>
                  </a:ext>
                </a:extLst>
              </p:cNvPr>
              <p:cNvSpPr>
                <a:spLocks noGrp="1" noRot="1" noChangeAspect="1" noMove="1" noResize="1" noEditPoints="1" noAdjustHandles="1" noChangeArrowheads="1" noChangeShapeType="1" noTextEdit="1"/>
              </p:cNvSpPr>
              <p:nvPr>
                <p:ph idx="1"/>
              </p:nvPr>
            </p:nvSpPr>
            <p:spPr>
              <a:xfrm>
                <a:off x="838200" y="1653872"/>
                <a:ext cx="10515600" cy="5128592"/>
              </a:xfrm>
              <a:blipFill>
                <a:blip r:embed="rId2"/>
                <a:stretch>
                  <a:fillRect l="-1043"/>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6390342F-E5EC-1869-2D9F-D3D6B75AB3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49861" y="1272305"/>
            <a:ext cx="2734310" cy="1208405"/>
          </a:xfrm>
          <a:prstGeom prst="rect">
            <a:avLst/>
          </a:prstGeom>
          <a:noFill/>
          <a:ln>
            <a:noFill/>
          </a:ln>
        </p:spPr>
      </p:pic>
    </p:spTree>
    <p:extLst>
      <p:ext uri="{BB962C8B-B14F-4D97-AF65-F5344CB8AC3E}">
        <p14:creationId xmlns:p14="http://schemas.microsoft.com/office/powerpoint/2010/main" val="1014241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3C293-522D-A15D-53B7-4A544E3425C0}"/>
              </a:ext>
            </a:extLst>
          </p:cNvPr>
          <p:cNvSpPr>
            <a:spLocks noGrp="1"/>
          </p:cNvSpPr>
          <p:nvPr>
            <p:ph type="ctrTitle"/>
          </p:nvPr>
        </p:nvSpPr>
        <p:spPr>
          <a:xfrm>
            <a:off x="1524000" y="1122363"/>
            <a:ext cx="9144000" cy="897268"/>
          </a:xfrm>
        </p:spPr>
        <p:txBody>
          <a:bodyPr>
            <a:normAutofit fontScale="90000"/>
          </a:bodyPr>
          <a:lstStyle/>
          <a:p>
            <a:r>
              <a:rPr lang="en-US" dirty="0"/>
              <a:t>For a negative charge</a:t>
            </a:r>
          </a:p>
        </p:txBody>
      </p:sp>
      <mc:AlternateContent xmlns:mc="http://schemas.openxmlformats.org/markup-compatibility/2006" xmlns:a14="http://schemas.microsoft.com/office/drawing/2010/main">
        <mc:Choice Requires="a14">
          <p:sp>
            <p:nvSpPr>
              <p:cNvPr id="3" name="Subtitle 2">
                <a:extLst>
                  <a:ext uri="{FF2B5EF4-FFF2-40B4-BE49-F238E27FC236}">
                    <a16:creationId xmlns:a16="http://schemas.microsoft.com/office/drawing/2014/main" id="{B372C1DE-2467-2765-7890-CDB4893BB9A3}"/>
                  </a:ext>
                </a:extLst>
              </p:cNvPr>
              <p:cNvSpPr>
                <a:spLocks noGrp="1"/>
              </p:cNvSpPr>
              <p:nvPr>
                <p:ph type="subTitle" idx="1"/>
              </p:nvPr>
            </p:nvSpPr>
            <p:spPr>
              <a:xfrm>
                <a:off x="1524000" y="2242268"/>
                <a:ext cx="9144000" cy="2361537"/>
              </a:xfrm>
            </p:spPr>
            <p:txBody>
              <a:bodyPr>
                <a:normAutofit/>
              </a:bodyPr>
              <a:lstStyle/>
              <a:p>
                <a:pPr/>
                <a14:m>
                  <m:oMathPara xmlns:m="http://schemas.openxmlformats.org/officeDocument/2006/math">
                    <m:oMathParaPr>
                      <m:jc m:val="centerGroup"/>
                    </m:oMathParaPr>
                    <m:oMath xmlns:m="http://schemas.openxmlformats.org/officeDocument/2006/math">
                      <m:f>
                        <m:f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192</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𝜉</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𝜉</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192</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3</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𝟐𝟎𝟔</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b="1" i="1">
                          <a:effectLst/>
                          <a:latin typeface="Cambria Math" panose="02040503050406030204" pitchFamily="18" charset="0"/>
                          <a:ea typeface="Times New Roman" panose="02020603050405020304" pitchFamily="18" charset="0"/>
                          <a:cs typeface="Times New Roman" panose="02020603050405020304" pitchFamily="18" charset="0"/>
                        </a:rPr>
                        <m:t>𝟕𝟓𝟏𝟑𝟑𝟗𝟖𝟖𝟓𝟎𝟐𝟐𝟎𝟐</m:t>
                      </m:r>
                    </m:oMath>
                  </m:oMathPara>
                </a14:m>
                <a:endParaRPr lang="en-US" dirty="0"/>
              </a:p>
              <a:p>
                <a:r>
                  <a:rPr lang="en-US" dirty="0"/>
                  <a:t>Very close to the mass ratio between the Muon and the electron!</a:t>
                </a:r>
              </a:p>
              <a:p>
                <a:r>
                  <a:rPr lang="en-US" dirty="0"/>
                  <a:t>But when a Muon decays, there must be neutrinos, the remaining energy ratio must be a result of both expansion and contraction of area because the remaining charge is zero.</a:t>
                </a:r>
              </a:p>
            </p:txBody>
          </p:sp>
        </mc:Choice>
        <mc:Fallback xmlns="">
          <p:sp>
            <p:nvSpPr>
              <p:cNvPr id="3" name="Subtitle 2">
                <a:extLst>
                  <a:ext uri="{FF2B5EF4-FFF2-40B4-BE49-F238E27FC236}">
                    <a16:creationId xmlns:a16="http://schemas.microsoft.com/office/drawing/2014/main" id="{B372C1DE-2467-2765-7890-CDB4893BB9A3}"/>
                  </a:ext>
                </a:extLst>
              </p:cNvPr>
              <p:cNvSpPr>
                <a:spLocks noGrp="1" noRot="1" noChangeAspect="1" noMove="1" noResize="1" noEditPoints="1" noAdjustHandles="1" noChangeArrowheads="1" noChangeShapeType="1" noTextEdit="1"/>
              </p:cNvSpPr>
              <p:nvPr>
                <p:ph type="subTitle" idx="1"/>
              </p:nvPr>
            </p:nvSpPr>
            <p:spPr>
              <a:xfrm>
                <a:off x="1524000" y="2242268"/>
                <a:ext cx="9144000" cy="2361537"/>
              </a:xfr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714461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E51FEA83-5EA7-D93B-AAA6-C9D51A698492}"/>
                  </a:ext>
                </a:extLst>
              </p:cNvPr>
              <p:cNvSpPr>
                <a:spLocks noGrp="1"/>
              </p:cNvSpPr>
              <p:nvPr>
                <p:ph type="title"/>
              </p:nvPr>
            </p:nvSpPr>
            <p:spPr>
              <a:xfrm>
                <a:off x="838200" y="365126"/>
                <a:ext cx="10515600" cy="883230"/>
              </a:xfrm>
            </p:spPr>
            <p:txBody>
              <a:bodyPr/>
              <a:lstStyle/>
              <a:p>
                <a:r>
                  <a:rPr lang="en-US" dirty="0"/>
                  <a:t>The sum of stable ground states </a:t>
                </a:r>
                <a14:m>
                  <m:oMath xmlns:m="http://schemas.openxmlformats.org/officeDocument/2006/math">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𝜉</m:t>
                    </m:r>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95</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en>
                    </m:f>
                  </m:oMath>
                </a14:m>
                <a:endParaRPr lang="en-US" dirty="0"/>
              </a:p>
            </p:txBody>
          </p:sp>
        </mc:Choice>
        <mc:Fallback xmlns="">
          <p:sp>
            <p:nvSpPr>
              <p:cNvPr id="2" name="Title 1">
                <a:extLst>
                  <a:ext uri="{FF2B5EF4-FFF2-40B4-BE49-F238E27FC236}">
                    <a16:creationId xmlns:a16="http://schemas.microsoft.com/office/drawing/2014/main" id="{E51FEA83-5EA7-D93B-AAA6-C9D51A698492}"/>
                  </a:ext>
                </a:extLst>
              </p:cNvPr>
              <p:cNvSpPr>
                <a:spLocks noGrp="1" noRot="1" noChangeAspect="1" noMove="1" noResize="1" noEditPoints="1" noAdjustHandles="1" noChangeArrowheads="1" noChangeShapeType="1" noTextEdit="1"/>
              </p:cNvSpPr>
              <p:nvPr>
                <p:ph type="title"/>
              </p:nvPr>
            </p:nvSpPr>
            <p:spPr>
              <a:xfrm>
                <a:off x="838200" y="365126"/>
                <a:ext cx="10515600" cy="883230"/>
              </a:xfrm>
              <a:blipFill>
                <a:blip r:embed="rId2"/>
                <a:stretch>
                  <a:fillRect l="-2377" t="-10345" b="-2275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BF873B-4E97-8B5E-6B15-311B678237D9}"/>
                  </a:ext>
                </a:extLst>
              </p:cNvPr>
              <p:cNvSpPr>
                <a:spLocks noGrp="1"/>
              </p:cNvSpPr>
              <p:nvPr>
                <p:ph idx="1"/>
              </p:nvPr>
            </p:nvSpPr>
            <p:spPr>
              <a:xfrm>
                <a:off x="838200" y="1701579"/>
                <a:ext cx="10515600" cy="3164619"/>
              </a:xfrm>
            </p:spPr>
            <p:txBody>
              <a:bodyPr>
                <a:normAutofit/>
              </a:bodyPr>
              <a:lstStyle/>
              <a:p>
                <a:pPr marL="0" marR="0">
                  <a:lnSpc>
                    <a:spcPct val="115000"/>
                  </a:lnSpc>
                  <a:spcBef>
                    <a:spcPts val="0"/>
                  </a:spcBef>
                  <a:spcAft>
                    <a:spcPts val="10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Consider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oMath>
                </a14:m>
                <a:r>
                  <a:rPr lang="en-US" sz="1800" dirty="0">
                    <a:effectLst/>
                    <a:latin typeface="Times New Roman" panose="02020603050405020304" pitchFamily="18" charset="0"/>
                    <a:ea typeface="Times New Roman" panose="02020603050405020304" pitchFamily="18" charset="0"/>
                    <a:cs typeface="Arial" panose="020B0604020202020204" pitchFamily="34" charset="0"/>
                  </a:rPr>
                  <a:t> and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oMath>
                </a14:m>
                <a:r>
                  <a:rPr lang="en-US" sz="1800" dirty="0">
                    <a:effectLst/>
                    <a:latin typeface="Times New Roman" panose="02020603050405020304" pitchFamily="18" charset="0"/>
                    <a:ea typeface="Times New Roman" panose="02020603050405020304" pitchFamily="18" charset="0"/>
                    <a:cs typeface="Arial" panose="020B0604020202020204" pitchFamily="34" charset="0"/>
                  </a:rPr>
                  <a:t> in the following area ratio equations.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gn="r">
                  <a:lnSpc>
                    <a:spcPct val="115000"/>
                  </a:lnSpc>
                  <a:spcBef>
                    <a:spcPts val="0"/>
                  </a:spcBef>
                  <a:spcAft>
                    <a:spcPts val="1000"/>
                  </a:spcAft>
                  <a:buNone/>
                </a:pPr>
                <a14:m>
                  <m:oMathPara xmlns:m="http://schemas.openxmlformats.org/officeDocument/2006/math">
                    <m:oMathParaPr>
                      <m:jc m:val="center"/>
                    </m:oMathParaPr>
                    <m:oMath xmlns:m="http://schemas.openxmlformats.org/officeDocument/2006/math">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sub>
                                  </m:sSub>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num>
                            <m:den>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sub>
                                  </m:sSub>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sub>
                              </m:sSub>
                            </m:num>
                            <m:den>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sub>
                              </m:sSub>
                            </m:den>
                          </m:f>
                        </m:e>
                      </m:d>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193</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192</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𝛿</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192</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14:m>
                  <m:oMathPara xmlns:m="http://schemas.openxmlformats.org/officeDocument/2006/math">
                    <m:oMathParaPr>
                      <m:jc m:val="centerGroup"/>
                    </m:oMathParaPr>
                    <m:oMath xmlns:m="http://schemas.openxmlformats.org/officeDocument/2006/math">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1</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den>
                          </m:f>
                          <m:f>
                            <m:fPr>
                              <m:ctrlPr>
                                <a:rPr lang="en-US" sz="1800" i="1">
                                  <a:effectLst/>
                                  <a:latin typeface="Cambria Math" panose="02040503050406030204" pitchFamily="18" charset="0"/>
                                  <a:cs typeface="Times New Roman" panose="02020603050405020304" pitchFamily="18" charset="0"/>
                                </a:rPr>
                              </m:ctrlPr>
                            </m:fPr>
                            <m:num>
                              <m:sSup>
                                <m:sSupPr>
                                  <m:ctrlPr>
                                    <a:rPr lang="en-US" sz="1800" i="1">
                                      <a:effectLst/>
                                      <a:latin typeface="Cambria Math" panose="02040503050406030204" pitchFamily="18" charset="0"/>
                                      <a:cs typeface="Times New Roman" panose="02020603050405020304" pitchFamily="18" charset="0"/>
                                    </a:rPr>
                                  </m:ctrlPr>
                                </m:sSupPr>
                                <m:e>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num>
                            <m:den>
                              <m:sSup>
                                <m:sSupPr>
                                  <m:ctrlPr>
                                    <a:rPr lang="en-US" sz="1800" i="1">
                                      <a:effectLst/>
                                      <a:latin typeface="Cambria Math" panose="02040503050406030204" pitchFamily="18" charset="0"/>
                                      <a:cs typeface="Times New Roman" panose="02020603050405020304" pitchFamily="18" charset="0"/>
                                    </a:rPr>
                                  </m:ctrlPr>
                                </m:sSupPr>
                                <m:e>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e>
                                <m:sup>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𝜉</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num>
                            <m:den>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𝑥</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2</m:t>
                                  </m:r>
                                </m:sub>
                              </m:sSub>
                            </m:den>
                          </m:f>
                        </m:e>
                      </m:d>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63</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64</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𝛿</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64</m:t>
                          </m:r>
                        </m:den>
                      </m:f>
                    </m:oMath>
                  </m:oMathPara>
                </a14:m>
                <a:endParaRPr lang="en-US" sz="1800" i="1" dirty="0">
                  <a:effectLst/>
                  <a:latin typeface="Cambria Math" panose="02040503050406030204" pitchFamily="18" charset="0"/>
                  <a:ea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sSub>
                        <m:sSub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𝛿</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𝛿</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192</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64</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𝜉</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𝛿</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𝛿</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𝑥</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193</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192</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63</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64</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95</m:t>
                          </m:r>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96</m:t>
                          </m:r>
                        </m:den>
                      </m:f>
                    </m:oMath>
                  </m:oMathPara>
                </a14:m>
                <a:endParaRPr lang="en-US" dirty="0"/>
              </a:p>
            </p:txBody>
          </p:sp>
        </mc:Choice>
        <mc:Fallback xmlns="">
          <p:sp>
            <p:nvSpPr>
              <p:cNvPr id="3" name="Content Placeholder 2">
                <a:extLst>
                  <a:ext uri="{FF2B5EF4-FFF2-40B4-BE49-F238E27FC236}">
                    <a16:creationId xmlns:a16="http://schemas.microsoft.com/office/drawing/2014/main" id="{05BF873B-4E97-8B5E-6B15-311B678237D9}"/>
                  </a:ext>
                </a:extLst>
              </p:cNvPr>
              <p:cNvSpPr>
                <a:spLocks noGrp="1" noRot="1" noChangeAspect="1" noMove="1" noResize="1" noEditPoints="1" noAdjustHandles="1" noChangeArrowheads="1" noChangeShapeType="1" noTextEdit="1"/>
              </p:cNvSpPr>
              <p:nvPr>
                <p:ph idx="1"/>
              </p:nvPr>
            </p:nvSpPr>
            <p:spPr>
              <a:xfrm>
                <a:off x="838200" y="1701579"/>
                <a:ext cx="10515600" cy="3164619"/>
              </a:xfrm>
              <a:blipFill>
                <a:blip r:embed="rId3"/>
                <a:stretch>
                  <a:fillRect l="-406" t="-385"/>
                </a:stretch>
              </a:blipFill>
            </p:spPr>
            <p:txBody>
              <a:bodyPr/>
              <a:lstStyle/>
              <a:p>
                <a:r>
                  <a:rPr lang="en-US">
                    <a:noFill/>
                  </a:rPr>
                  <a:t> </a:t>
                </a:r>
              </a:p>
            </p:txBody>
          </p:sp>
        </mc:Fallback>
      </mc:AlternateContent>
    </p:spTree>
    <p:extLst>
      <p:ext uri="{BB962C8B-B14F-4D97-AF65-F5344CB8AC3E}">
        <p14:creationId xmlns:p14="http://schemas.microsoft.com/office/powerpoint/2010/main" val="5462969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5FDCC-84CD-12B6-56BF-82E3C54575ED}"/>
              </a:ext>
            </a:extLst>
          </p:cNvPr>
          <p:cNvSpPr>
            <a:spLocks noGrp="1"/>
          </p:cNvSpPr>
          <p:nvPr>
            <p:ph type="ctrTitle"/>
          </p:nvPr>
        </p:nvSpPr>
        <p:spPr>
          <a:xfrm>
            <a:off x="1524000" y="1122363"/>
            <a:ext cx="9144000" cy="1771912"/>
          </a:xfrm>
        </p:spPr>
        <p:txBody>
          <a:bodyPr/>
          <a:lstStyle/>
          <a:p>
            <a:r>
              <a:rPr lang="en-US" dirty="0"/>
              <a:t>The mass ratio between the Muon and the electron</a:t>
            </a:r>
          </a:p>
        </p:txBody>
      </p:sp>
      <mc:AlternateContent xmlns:mc="http://schemas.openxmlformats.org/markup-compatibility/2006" xmlns:a14="http://schemas.microsoft.com/office/drawing/2010/main">
        <mc:Choice Requires="a14">
          <p:sp>
            <p:nvSpPr>
              <p:cNvPr id="3" name="Subtitle 2">
                <a:extLst>
                  <a:ext uri="{FF2B5EF4-FFF2-40B4-BE49-F238E27FC236}">
                    <a16:creationId xmlns:a16="http://schemas.microsoft.com/office/drawing/2014/main" id="{BB4F441F-299A-17E8-57CF-EAA128186DED}"/>
                  </a:ext>
                </a:extLst>
              </p:cNvPr>
              <p:cNvSpPr>
                <a:spLocks noGrp="1"/>
              </p:cNvSpPr>
              <p:nvPr>
                <p:ph type="subTitle" idx="1"/>
              </p:nvPr>
            </p:nvSpPr>
            <p:spPr>
              <a:xfrm>
                <a:off x="1524000" y="2894275"/>
                <a:ext cx="9144000" cy="3331595"/>
              </a:xfrm>
            </p:spPr>
            <p:txBody>
              <a:bodyPr>
                <a:normAutofit/>
              </a:bodyPr>
              <a:lstStyle/>
              <a:p>
                <a:pPr marL="0" marR="0" algn="just">
                  <a:lnSpc>
                    <a:spcPct val="115000"/>
                  </a:lnSpc>
                  <a:spcBef>
                    <a:spcPts val="0"/>
                  </a:spcBef>
                  <a:spcAft>
                    <a:spcPts val="1000"/>
                  </a:spcAft>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Calibri" panose="020F0502020204030204" pitchFamily="34" charset="0"/>
                          <a:cs typeface="Times" panose="02020603050405020304" pitchFamily="18" charset="0"/>
                        </a:rPr>
                        <m:t>1+</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96</m:t>
                          </m:r>
                        </m:den>
                      </m:f>
                      <m:d>
                        <m:dPr>
                          <m:ctrlPr>
                            <a:rPr lang="en-US" sz="1800" i="1">
                              <a:effectLst/>
                              <a:latin typeface="Cambria Math" panose="02040503050406030204" pitchFamily="18" charset="0"/>
                              <a:ea typeface="Calibri" panose="020F0502020204030204" pitchFamily="34" charset="0"/>
                              <a:cs typeface="Times" panose="02020603050405020304" pitchFamily="18" charset="0"/>
                            </a:rPr>
                          </m:ctrlPr>
                        </m:dPr>
                        <m:e>
                          <m:r>
                            <a:rPr lang="en-US" sz="1800" i="1">
                              <a:effectLst/>
                              <a:latin typeface="Cambria Math" panose="02040503050406030204" pitchFamily="18" charset="0"/>
                              <a:ea typeface="Calibri" panose="020F0502020204030204" pitchFamily="34" charset="0"/>
                              <a:cs typeface="Times" panose="02020603050405020304" pitchFamily="18" charset="0"/>
                            </a:rPr>
                            <m:t>−</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2</m:t>
                              </m:r>
                            </m:den>
                          </m:f>
                          <m:sSup>
                            <m:sSupPr>
                              <m:ctrlPr>
                                <a:rPr lang="en-US" sz="1800" i="1">
                                  <a:effectLst/>
                                  <a:latin typeface="Cambria Math" panose="02040503050406030204" pitchFamily="18" charset="0"/>
                                  <a:ea typeface="Calibri" panose="020F0502020204030204" pitchFamily="34" charset="0"/>
                                  <a:cs typeface="Times" panose="02020603050405020304" pitchFamily="18" charset="0"/>
                                </a:rPr>
                              </m:ctrlPr>
                            </m:sSupPr>
                            <m:e>
                              <m:r>
                                <a:rPr lang="en-US" sz="1800" i="1">
                                  <a:effectLst/>
                                  <a:latin typeface="Cambria Math" panose="02040503050406030204" pitchFamily="18" charset="0"/>
                                  <a:ea typeface="Calibri" panose="020F0502020204030204" pitchFamily="34" charset="0"/>
                                  <a:cs typeface="Times" panose="02020603050405020304" pitchFamily="18" charset="0"/>
                                </a:rPr>
                                <m:t>(</m:t>
                              </m:r>
                              <m:sSup>
                                <m:sSupPr>
                                  <m:ctrlPr>
                                    <a:rPr lang="en-US" sz="1800" i="1">
                                      <a:effectLst/>
                                      <a:latin typeface="Cambria Math" panose="02040503050406030204" pitchFamily="18" charset="0"/>
                                      <a:ea typeface="Calibri" panose="020F0502020204030204" pitchFamily="34" charset="0"/>
                                      <a:cs typeface="Times" panose="02020603050405020304" pitchFamily="18" charset="0"/>
                                    </a:rPr>
                                  </m:ctrlPr>
                                </m:sSupPr>
                                <m:e>
                                  <m:r>
                                    <a:rPr lang="en-US" sz="1800" i="1">
                                      <a:effectLst/>
                                      <a:latin typeface="Cambria Math" panose="02040503050406030204" pitchFamily="18" charset="0"/>
                                      <a:ea typeface="Calibri" panose="020F0502020204030204" pitchFamily="34" charset="0"/>
                                      <a:cs typeface="Times" panose="02020603050405020304" pitchFamily="18" charset="0"/>
                                    </a:rPr>
                                    <m:t>1−</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96</m:t>
                                      </m:r>
                                    </m:den>
                                  </m:f>
                                  <m:r>
                                    <a:rPr lang="en-US" sz="1800" i="1">
                                      <a:effectLst/>
                                      <a:latin typeface="Cambria Math" panose="02040503050406030204" pitchFamily="18" charset="0"/>
                                      <a:ea typeface="Calibri" panose="020F0502020204030204" pitchFamily="34" charset="0"/>
                                      <a:cs typeface="Times" panose="02020603050405020304" pitchFamily="18" charset="0"/>
                                    </a:rPr>
                                    <m:t>)</m:t>
                                  </m:r>
                                </m:e>
                                <m:sup>
                                  <m:r>
                                    <a:rPr lang="en-US" sz="1800" i="1">
                                      <a:effectLst/>
                                      <a:latin typeface="Cambria Math" panose="02040503050406030204" pitchFamily="18" charset="0"/>
                                      <a:ea typeface="Calibri" panose="020F0502020204030204" pitchFamily="34" charset="0"/>
                                      <a:cs typeface="Times" panose="02020603050405020304" pitchFamily="18" charset="0"/>
                                    </a:rPr>
                                    <m:t>2</m:t>
                                  </m:r>
                                </m:sup>
                              </m:sSup>
                              <m:r>
                                <a:rPr lang="en-US" sz="1800" i="1">
                                  <a:effectLst/>
                                  <a:latin typeface="Cambria Math" panose="02040503050406030204" pitchFamily="18" charset="0"/>
                                  <a:ea typeface="Calibri" panose="020F0502020204030204" pitchFamily="34" charset="0"/>
                                  <a:cs typeface="Times" panose="02020603050405020304" pitchFamily="18" charset="0"/>
                                </a:rPr>
                                <m:t>𝑎</m:t>
                              </m:r>
                            </m:e>
                            <m:sup>
                              <m:r>
                                <a:rPr lang="en-US" sz="1800" i="1">
                                  <a:effectLst/>
                                  <a:latin typeface="Cambria Math" panose="02040503050406030204" pitchFamily="18" charset="0"/>
                                  <a:ea typeface="Calibri" panose="020F0502020204030204" pitchFamily="34" charset="0"/>
                                  <a:cs typeface="Times" panose="02020603050405020304" pitchFamily="18" charset="0"/>
                                </a:rPr>
                                <m:t>−2</m:t>
                              </m:r>
                            </m:sup>
                          </m:sSup>
                          <m:r>
                            <a:rPr lang="en-US" sz="1800" i="1">
                              <a:effectLst/>
                              <a:latin typeface="Cambria Math" panose="02040503050406030204" pitchFamily="18" charset="0"/>
                              <a:ea typeface="Calibri" panose="020F0502020204030204" pitchFamily="34" charset="0"/>
                              <a:cs typeface="Times" panose="02020603050405020304" pitchFamily="18" charset="0"/>
                            </a:rPr>
                            <m:t>+</m:t>
                          </m:r>
                          <m:d>
                            <m:dPr>
                              <m:ctrlPr>
                                <a:rPr lang="en-US" sz="1800" i="1">
                                  <a:effectLst/>
                                  <a:latin typeface="Cambria Math" panose="02040503050406030204" pitchFamily="18" charset="0"/>
                                  <a:ea typeface="Calibri" panose="020F0502020204030204" pitchFamily="34" charset="0"/>
                                  <a:cs typeface="Times" panose="02020603050405020304" pitchFamily="18" charset="0"/>
                                </a:rPr>
                              </m:ctrlPr>
                            </m:dPr>
                            <m:e>
                              <m:r>
                                <a:rPr lang="en-US" sz="1800" i="1">
                                  <a:effectLst/>
                                  <a:latin typeface="Cambria Math" panose="02040503050406030204" pitchFamily="18" charset="0"/>
                                  <a:ea typeface="Calibri" panose="020F0502020204030204" pitchFamily="34" charset="0"/>
                                  <a:cs typeface="Times" panose="02020603050405020304" pitchFamily="18" charset="0"/>
                                </a:rPr>
                                <m:t>1−</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96</m:t>
                                  </m:r>
                                </m:den>
                              </m:f>
                            </m:e>
                          </m:d>
                          <m:sSup>
                            <m:sSupPr>
                              <m:ctrlPr>
                                <a:rPr lang="en-US" sz="1800" i="1">
                                  <a:effectLst/>
                                  <a:latin typeface="Cambria Math" panose="02040503050406030204" pitchFamily="18" charset="0"/>
                                  <a:ea typeface="Calibri" panose="020F0502020204030204" pitchFamily="34" charset="0"/>
                                  <a:cs typeface="Times" panose="02020603050405020304" pitchFamily="18" charset="0"/>
                                </a:rPr>
                              </m:ctrlPr>
                            </m:sSupPr>
                            <m:e>
                              <m:r>
                                <a:rPr lang="en-US" sz="1800" i="1">
                                  <a:effectLst/>
                                  <a:latin typeface="Cambria Math" panose="02040503050406030204" pitchFamily="18" charset="0"/>
                                  <a:ea typeface="Calibri" panose="020F0502020204030204" pitchFamily="34" charset="0"/>
                                  <a:cs typeface="Times" panose="02020603050405020304" pitchFamily="18" charset="0"/>
                                </a:rPr>
                                <m:t>𝑎</m:t>
                              </m:r>
                            </m:e>
                            <m:sup>
                              <m:r>
                                <a:rPr lang="en-US" sz="1800" i="1">
                                  <a:effectLst/>
                                  <a:latin typeface="Cambria Math" panose="02040503050406030204" pitchFamily="18" charset="0"/>
                                  <a:ea typeface="Calibri" panose="020F0502020204030204" pitchFamily="34" charset="0"/>
                                  <a:cs typeface="Times" panose="02020603050405020304" pitchFamily="18" charset="0"/>
                                </a:rPr>
                                <m:t>−1</m:t>
                              </m:r>
                            </m:sup>
                          </m:sSup>
                        </m:e>
                      </m:d>
                      <m:r>
                        <a:rPr lang="en-US" sz="1800" i="1">
                          <a:effectLst/>
                          <a:latin typeface="Cambria Math" panose="02040503050406030204" pitchFamily="18" charset="0"/>
                          <a:ea typeface="Calibri" panose="020F0502020204030204" pitchFamily="34" charset="0"/>
                          <a:cs typeface="Times" panose="02020603050405020304" pitchFamily="18" charset="0"/>
                        </a:rPr>
                        <m:t>=</m:t>
                      </m:r>
                      <m:r>
                        <a:rPr lang="en-US" sz="1800" i="1">
                          <a:effectLst/>
                          <a:latin typeface="Cambria Math" panose="02040503050406030204" pitchFamily="18" charset="0"/>
                          <a:ea typeface="Calibri" panose="020F0502020204030204" pitchFamily="34" charset="0"/>
                          <a:cs typeface="Times" panose="02020603050405020304" pitchFamily="18" charset="0"/>
                        </a:rPr>
                        <m:t>𝑎</m:t>
                      </m:r>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15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Times" panose="02020603050405020304" pitchFamily="18" charset="0"/>
                        </a:rPr>
                        <m:t>1+</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96</m:t>
                          </m:r>
                        </m:den>
                      </m:f>
                      <m:d>
                        <m:dPr>
                          <m:ctrlPr>
                            <a:rPr lang="en-US" sz="1800" i="1">
                              <a:effectLst/>
                              <a:latin typeface="Cambria Math" panose="02040503050406030204" pitchFamily="18" charset="0"/>
                              <a:ea typeface="Calibri" panose="020F0502020204030204" pitchFamily="34" charset="0"/>
                              <a:cs typeface="Times" panose="02020603050405020304" pitchFamily="18" charset="0"/>
                            </a:rPr>
                          </m:ctrlPr>
                        </m:dPr>
                        <m:e>
                          <m:r>
                            <a:rPr lang="en-US" sz="1800" i="1">
                              <a:effectLst/>
                              <a:latin typeface="Cambria Math" panose="02040503050406030204" pitchFamily="18" charset="0"/>
                              <a:ea typeface="Calibri" panose="020F0502020204030204" pitchFamily="34" charset="0"/>
                              <a:cs typeface="Times" panose="02020603050405020304" pitchFamily="18" charset="0"/>
                            </a:rPr>
                            <m:t>−</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2</m:t>
                              </m:r>
                            </m:den>
                          </m:f>
                          <m:sSup>
                            <m:sSupPr>
                              <m:ctrlPr>
                                <a:rPr lang="en-US" sz="1800" i="1">
                                  <a:effectLst/>
                                  <a:latin typeface="Cambria Math" panose="02040503050406030204" pitchFamily="18" charset="0"/>
                                  <a:ea typeface="Calibri" panose="020F0502020204030204" pitchFamily="34" charset="0"/>
                                  <a:cs typeface="Times" panose="02020603050405020304" pitchFamily="18" charset="0"/>
                                </a:rPr>
                              </m:ctrlPr>
                            </m:sSupPr>
                            <m:e>
                              <m:r>
                                <a:rPr lang="en-US" sz="1800" i="1">
                                  <a:effectLst/>
                                  <a:latin typeface="Cambria Math" panose="02040503050406030204" pitchFamily="18" charset="0"/>
                                  <a:ea typeface="Calibri" panose="020F0502020204030204" pitchFamily="34" charset="0"/>
                                  <a:cs typeface="Times" panose="02020603050405020304" pitchFamily="18" charset="0"/>
                                </a:rPr>
                                <m:t>(</m:t>
                              </m:r>
                              <m:sSup>
                                <m:sSupPr>
                                  <m:ctrlPr>
                                    <a:rPr lang="en-US" sz="1800" i="1">
                                      <a:effectLst/>
                                      <a:latin typeface="Cambria Math" panose="02040503050406030204" pitchFamily="18" charset="0"/>
                                      <a:ea typeface="Calibri" panose="020F0502020204030204" pitchFamily="34" charset="0"/>
                                      <a:cs typeface="Times" panose="02020603050405020304" pitchFamily="18" charset="0"/>
                                    </a:rPr>
                                  </m:ctrlPr>
                                </m:sSupPr>
                                <m:e>
                                  <m:r>
                                    <a:rPr lang="en-US" sz="1800" i="1">
                                      <a:effectLst/>
                                      <a:latin typeface="Cambria Math" panose="02040503050406030204" pitchFamily="18" charset="0"/>
                                      <a:ea typeface="Calibri" panose="020F0502020204030204" pitchFamily="34" charset="0"/>
                                      <a:cs typeface="Times" panose="02020603050405020304" pitchFamily="18" charset="0"/>
                                    </a:rPr>
                                    <m:t>1−</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96</m:t>
                                      </m:r>
                                    </m:den>
                                  </m:f>
                                  <m:r>
                                    <a:rPr lang="en-US" sz="1800" i="1">
                                      <a:effectLst/>
                                      <a:latin typeface="Cambria Math" panose="02040503050406030204" pitchFamily="18" charset="0"/>
                                      <a:ea typeface="Calibri" panose="020F0502020204030204" pitchFamily="34" charset="0"/>
                                      <a:cs typeface="Times" panose="02020603050405020304" pitchFamily="18" charset="0"/>
                                    </a:rPr>
                                    <m:t>)</m:t>
                                  </m:r>
                                </m:e>
                                <m:sup>
                                  <m:r>
                                    <a:rPr lang="en-US" sz="1800" i="1">
                                      <a:effectLst/>
                                      <a:latin typeface="Cambria Math" panose="02040503050406030204" pitchFamily="18" charset="0"/>
                                      <a:ea typeface="Calibri" panose="020F0502020204030204" pitchFamily="34" charset="0"/>
                                      <a:cs typeface="Times" panose="02020603050405020304" pitchFamily="18" charset="0"/>
                                    </a:rPr>
                                    <m:t>2</m:t>
                                  </m:r>
                                </m:sup>
                              </m:sSup>
                              <m:r>
                                <a:rPr lang="en-US" sz="1800" i="1">
                                  <a:effectLst/>
                                  <a:latin typeface="Cambria Math" panose="02040503050406030204" pitchFamily="18" charset="0"/>
                                  <a:ea typeface="Calibri" panose="020F0502020204030204" pitchFamily="34" charset="0"/>
                                  <a:cs typeface="Times" panose="02020603050405020304" pitchFamily="18" charset="0"/>
                                </a:rPr>
                                <m:t>𝑏</m:t>
                              </m:r>
                            </m:e>
                            <m:sup>
                              <m:r>
                                <a:rPr lang="en-US" sz="1800" i="1">
                                  <a:effectLst/>
                                  <a:latin typeface="Cambria Math" panose="02040503050406030204" pitchFamily="18" charset="0"/>
                                  <a:ea typeface="Calibri" panose="020F0502020204030204" pitchFamily="34" charset="0"/>
                                  <a:cs typeface="Times" panose="02020603050405020304" pitchFamily="18" charset="0"/>
                                </a:rPr>
                                <m:t>−2</m:t>
                              </m:r>
                            </m:sup>
                          </m:sSup>
                          <m:r>
                            <a:rPr lang="en-US" sz="1800" i="1">
                              <a:effectLst/>
                              <a:latin typeface="Cambria Math" panose="02040503050406030204" pitchFamily="18" charset="0"/>
                              <a:ea typeface="Calibri" panose="020F0502020204030204" pitchFamily="34" charset="0"/>
                              <a:cs typeface="Times" panose="02020603050405020304" pitchFamily="18" charset="0"/>
                            </a:rPr>
                            <m:t>−</m:t>
                          </m:r>
                          <m:d>
                            <m:dPr>
                              <m:ctrlPr>
                                <a:rPr lang="en-US" sz="1800" i="1">
                                  <a:effectLst/>
                                  <a:latin typeface="Cambria Math" panose="02040503050406030204" pitchFamily="18" charset="0"/>
                                  <a:ea typeface="Calibri" panose="020F0502020204030204" pitchFamily="34" charset="0"/>
                                  <a:cs typeface="Times" panose="02020603050405020304" pitchFamily="18" charset="0"/>
                                </a:rPr>
                              </m:ctrlPr>
                            </m:dPr>
                            <m:e>
                              <m:r>
                                <a:rPr lang="en-US" sz="1800" i="1">
                                  <a:effectLst/>
                                  <a:latin typeface="Cambria Math" panose="02040503050406030204" pitchFamily="18" charset="0"/>
                                  <a:ea typeface="Calibri" panose="020F0502020204030204" pitchFamily="34" charset="0"/>
                                  <a:cs typeface="Times" panose="02020603050405020304" pitchFamily="18" charset="0"/>
                                </a:rPr>
                                <m:t>1−</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96</m:t>
                                  </m:r>
                                </m:den>
                              </m:f>
                            </m:e>
                          </m:d>
                          <m:sSup>
                            <m:sSupPr>
                              <m:ctrlPr>
                                <a:rPr lang="en-US" sz="1800" i="1">
                                  <a:effectLst/>
                                  <a:latin typeface="Cambria Math" panose="02040503050406030204" pitchFamily="18" charset="0"/>
                                  <a:ea typeface="Calibri" panose="020F0502020204030204" pitchFamily="34" charset="0"/>
                                  <a:cs typeface="Times" panose="02020603050405020304" pitchFamily="18" charset="0"/>
                                </a:rPr>
                              </m:ctrlPr>
                            </m:sSupPr>
                            <m:e>
                              <m:r>
                                <a:rPr lang="en-US" sz="1800" i="1">
                                  <a:effectLst/>
                                  <a:latin typeface="Cambria Math" panose="02040503050406030204" pitchFamily="18" charset="0"/>
                                  <a:ea typeface="Calibri" panose="020F0502020204030204" pitchFamily="34" charset="0"/>
                                  <a:cs typeface="Times" panose="02020603050405020304" pitchFamily="18" charset="0"/>
                                </a:rPr>
                                <m:t>𝑏</m:t>
                              </m:r>
                            </m:e>
                            <m:sup>
                              <m:r>
                                <a:rPr lang="en-US" sz="1800" i="1">
                                  <a:effectLst/>
                                  <a:latin typeface="Cambria Math" panose="02040503050406030204" pitchFamily="18" charset="0"/>
                                  <a:ea typeface="Calibri" panose="020F0502020204030204" pitchFamily="34" charset="0"/>
                                  <a:cs typeface="Times" panose="02020603050405020304" pitchFamily="18" charset="0"/>
                                </a:rPr>
                                <m:t>−1</m:t>
                              </m:r>
                            </m:sup>
                          </m:sSup>
                        </m:e>
                      </m:d>
                      <m:r>
                        <a:rPr lang="en-US" sz="1800" i="1">
                          <a:effectLst/>
                          <a:latin typeface="Cambria Math" panose="02040503050406030204" pitchFamily="18" charset="0"/>
                          <a:ea typeface="Calibri" panose="020F0502020204030204" pitchFamily="34" charset="0"/>
                          <a:cs typeface="Times" panose="02020603050405020304" pitchFamily="18" charset="0"/>
                        </a:rPr>
                        <m:t>=</m:t>
                      </m:r>
                      <m:r>
                        <a:rPr lang="en-US" sz="1800" i="1">
                          <a:effectLst/>
                          <a:latin typeface="Cambria Math" panose="02040503050406030204" pitchFamily="18" charset="0"/>
                          <a:ea typeface="Calibri" panose="020F0502020204030204" pitchFamily="34" charset="0"/>
                          <a:cs typeface="Times" panose="02020603050405020304" pitchFamily="18" charset="0"/>
                        </a:rPr>
                        <m:t>𝑏</m:t>
                      </m:r>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15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Times" panose="02020603050405020304" pitchFamily="18" charset="0"/>
                        </a:rPr>
                        <m:t>1+</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96</m:t>
                          </m:r>
                        </m:den>
                      </m:f>
                      <m:d>
                        <m:dPr>
                          <m:ctrlPr>
                            <a:rPr lang="en-US" sz="1800" i="1">
                              <a:effectLst/>
                              <a:latin typeface="Cambria Math" panose="02040503050406030204" pitchFamily="18" charset="0"/>
                              <a:ea typeface="Calibri" panose="020F0502020204030204" pitchFamily="34" charset="0"/>
                              <a:cs typeface="Times" panose="02020603050405020304" pitchFamily="18" charset="0"/>
                            </a:rPr>
                          </m:ctrlPr>
                        </m:dPr>
                        <m:e>
                          <m:r>
                            <a:rPr lang="en-US" sz="1800" i="1">
                              <a:effectLst/>
                              <a:latin typeface="Cambria Math" panose="02040503050406030204" pitchFamily="18" charset="0"/>
                              <a:ea typeface="Calibri" panose="020F0502020204030204" pitchFamily="34" charset="0"/>
                              <a:cs typeface="Times" panose="02020603050405020304" pitchFamily="18" charset="0"/>
                            </a:rPr>
                            <m:t>−</m:t>
                          </m:r>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i="1">
                                  <a:effectLst/>
                                  <a:latin typeface="Cambria Math" panose="02040503050406030204" pitchFamily="18" charset="0"/>
                                  <a:ea typeface="Calibri" panose="020F0502020204030204" pitchFamily="34" charset="0"/>
                                  <a:cs typeface="Times" panose="02020603050405020304" pitchFamily="18" charset="0"/>
                                </a:rPr>
                                <m:t>1</m:t>
                              </m:r>
                            </m:num>
                            <m:den>
                              <m:r>
                                <a:rPr lang="en-US" sz="1800" i="1">
                                  <a:effectLst/>
                                  <a:latin typeface="Cambria Math" panose="02040503050406030204" pitchFamily="18" charset="0"/>
                                  <a:ea typeface="Calibri" panose="020F0502020204030204" pitchFamily="34" charset="0"/>
                                  <a:cs typeface="Times" panose="02020603050405020304" pitchFamily="18" charset="0"/>
                                </a:rPr>
                                <m:t>2</m:t>
                              </m:r>
                            </m:den>
                          </m:f>
                          <m:sSup>
                            <m:sSupPr>
                              <m:ctrlPr>
                                <a:rPr lang="en-US" sz="1800" i="1">
                                  <a:effectLst/>
                                  <a:latin typeface="Cambria Math" panose="02040503050406030204" pitchFamily="18" charset="0"/>
                                  <a:ea typeface="Calibri" panose="020F0502020204030204" pitchFamily="34" charset="0"/>
                                  <a:cs typeface="Times" panose="02020603050405020304" pitchFamily="18" charset="0"/>
                                </a:rPr>
                              </m:ctrlPr>
                            </m:sSupPr>
                            <m:e>
                              <m:d>
                                <m:dPr>
                                  <m:ctrlPr>
                                    <a:rPr lang="en-US" sz="1800" i="1">
                                      <a:effectLst/>
                                      <a:latin typeface="Cambria Math" panose="02040503050406030204" pitchFamily="18" charset="0"/>
                                      <a:ea typeface="Calibri" panose="020F0502020204030204" pitchFamily="34" charset="0"/>
                                      <a:cs typeface="Times" panose="02020603050405020304" pitchFamily="18" charset="0"/>
                                    </a:rPr>
                                  </m:ctrlPr>
                                </m:dPr>
                                <m:e>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a:effectLst/>
                                          <a:latin typeface="Cambria Math" panose="02040503050406030204" pitchFamily="18" charset="0"/>
                                          <a:ea typeface="Calibri" panose="020F0502020204030204" pitchFamily="34" charset="0"/>
                                          <a:cs typeface="Times" panose="02020603050405020304" pitchFamily="18" charset="0"/>
                                        </a:rPr>
                                        <m:t>4</m:t>
                                      </m:r>
                                    </m:num>
                                    <m:den>
                                      <m:r>
                                        <m:rPr>
                                          <m:sty m:val="p"/>
                                        </m:rPr>
                                        <a:rPr lang="en-US" sz="1800">
                                          <a:effectLst/>
                                          <a:latin typeface="Cambria Math" panose="02040503050406030204" pitchFamily="18" charset="0"/>
                                          <a:ea typeface="Calibri" panose="020F0502020204030204" pitchFamily="34" charset="0"/>
                                          <a:cs typeface="Times" panose="02020603050405020304" pitchFamily="18" charset="0"/>
                                        </a:rPr>
                                        <m:t>π</m:t>
                                      </m:r>
                                    </m:den>
                                  </m:f>
                                </m:e>
                              </m:d>
                            </m:e>
                            <m:sup>
                              <m:r>
                                <a:rPr lang="en-US" sz="1800">
                                  <a:effectLst/>
                                  <a:latin typeface="Cambria Math" panose="02040503050406030204" pitchFamily="18" charset="0"/>
                                  <a:ea typeface="Calibri" panose="020F0502020204030204" pitchFamily="34" charset="0"/>
                                  <a:cs typeface="Times" panose="02020603050405020304" pitchFamily="18" charset="0"/>
                                </a:rPr>
                                <m:t>2</m:t>
                              </m:r>
                            </m:sup>
                          </m:sSup>
                          <m:sSup>
                            <m:sSupPr>
                              <m:ctrlPr>
                                <a:rPr lang="en-US" sz="1800" i="1">
                                  <a:effectLst/>
                                  <a:latin typeface="Cambria Math" panose="02040503050406030204" pitchFamily="18" charset="0"/>
                                  <a:ea typeface="Calibri" panose="020F0502020204030204" pitchFamily="34" charset="0"/>
                                  <a:cs typeface="Times" panose="02020603050405020304" pitchFamily="18" charset="0"/>
                                </a:rPr>
                              </m:ctrlPr>
                            </m:sSupPr>
                            <m:e>
                              <m:r>
                                <a:rPr lang="en-US" sz="1800" i="1">
                                  <a:effectLst/>
                                  <a:latin typeface="Cambria Math" panose="02040503050406030204" pitchFamily="18" charset="0"/>
                                  <a:ea typeface="Calibri" panose="020F0502020204030204" pitchFamily="34" charset="0"/>
                                  <a:cs typeface="Times" panose="02020603050405020304" pitchFamily="18" charset="0"/>
                                </a:rPr>
                                <m:t>𝑐</m:t>
                              </m:r>
                            </m:e>
                            <m:sup>
                              <m:r>
                                <a:rPr lang="en-US" sz="1800" i="1">
                                  <a:effectLst/>
                                  <a:latin typeface="Cambria Math" panose="02040503050406030204" pitchFamily="18" charset="0"/>
                                  <a:ea typeface="Calibri" panose="020F0502020204030204" pitchFamily="34" charset="0"/>
                                  <a:cs typeface="Times" panose="02020603050405020304" pitchFamily="18" charset="0"/>
                                </a:rPr>
                                <m:t>−2</m:t>
                              </m:r>
                            </m:sup>
                          </m:sSup>
                          <m:r>
                            <a:rPr lang="en-US" sz="1800" i="1">
                              <a:effectLst/>
                              <a:latin typeface="Cambria Math" panose="02040503050406030204" pitchFamily="18" charset="0"/>
                              <a:ea typeface="Calibri" panose="020F0502020204030204" pitchFamily="34" charset="0"/>
                              <a:cs typeface="Times" panose="02020603050405020304" pitchFamily="18" charset="0"/>
                            </a:rPr>
                            <m:t>+</m:t>
                          </m:r>
                          <m:sSup>
                            <m:sSupPr>
                              <m:ctrlPr>
                                <a:rPr lang="en-US" sz="1800" i="1">
                                  <a:effectLst/>
                                  <a:latin typeface="Cambria Math" panose="02040503050406030204" pitchFamily="18" charset="0"/>
                                  <a:ea typeface="Calibri" panose="020F0502020204030204" pitchFamily="34" charset="0"/>
                                  <a:cs typeface="Times" panose="02020603050405020304" pitchFamily="18" charset="0"/>
                                </a:rPr>
                              </m:ctrlPr>
                            </m:sSupPr>
                            <m:e>
                              <m:f>
                                <m:fPr>
                                  <m:ctrlPr>
                                    <a:rPr lang="en-US" sz="1800" i="1">
                                      <a:effectLst/>
                                      <a:latin typeface="Cambria Math" panose="02040503050406030204" pitchFamily="18" charset="0"/>
                                      <a:ea typeface="Calibri" panose="020F0502020204030204" pitchFamily="34" charset="0"/>
                                      <a:cs typeface="Times" panose="02020603050405020304" pitchFamily="18" charset="0"/>
                                    </a:rPr>
                                  </m:ctrlPr>
                                </m:fPr>
                                <m:num>
                                  <m:r>
                                    <a:rPr lang="en-US" sz="1800">
                                      <a:effectLst/>
                                      <a:latin typeface="Cambria Math" panose="02040503050406030204" pitchFamily="18" charset="0"/>
                                      <a:ea typeface="Calibri" panose="020F0502020204030204" pitchFamily="34" charset="0"/>
                                      <a:cs typeface="Times" panose="02020603050405020304" pitchFamily="18" charset="0"/>
                                    </a:rPr>
                                    <m:t>4</m:t>
                                  </m:r>
                                </m:num>
                                <m:den>
                                  <m:r>
                                    <m:rPr>
                                      <m:sty m:val="p"/>
                                    </m:rPr>
                                    <a:rPr lang="en-US" sz="1800">
                                      <a:effectLst/>
                                      <a:latin typeface="Cambria Math" panose="02040503050406030204" pitchFamily="18" charset="0"/>
                                      <a:ea typeface="Calibri" panose="020F0502020204030204" pitchFamily="34" charset="0"/>
                                      <a:cs typeface="Times" panose="02020603050405020304" pitchFamily="18" charset="0"/>
                                    </a:rPr>
                                    <m:t>π</m:t>
                                  </m:r>
                                </m:den>
                              </m:f>
                              <m:r>
                                <a:rPr lang="en-US" sz="1800" i="1">
                                  <a:effectLst/>
                                  <a:latin typeface="Cambria Math" panose="02040503050406030204" pitchFamily="18" charset="0"/>
                                  <a:ea typeface="Calibri" panose="020F0502020204030204" pitchFamily="34" charset="0"/>
                                  <a:cs typeface="Times" panose="02020603050405020304" pitchFamily="18" charset="0"/>
                                </a:rPr>
                                <m:t>𝑐</m:t>
                              </m:r>
                            </m:e>
                            <m:sup>
                              <m:r>
                                <a:rPr lang="en-US" sz="1800" i="1">
                                  <a:effectLst/>
                                  <a:latin typeface="Cambria Math" panose="02040503050406030204" pitchFamily="18" charset="0"/>
                                  <a:ea typeface="Calibri" panose="020F0502020204030204" pitchFamily="34" charset="0"/>
                                  <a:cs typeface="Times" panose="02020603050405020304" pitchFamily="18" charset="0"/>
                                </a:rPr>
                                <m:t>−1</m:t>
                              </m:r>
                            </m:sup>
                          </m:sSup>
                        </m:e>
                      </m:d>
                      <m:r>
                        <a:rPr lang="en-US" sz="1800" i="1">
                          <a:effectLst/>
                          <a:latin typeface="Cambria Math" panose="02040503050406030204" pitchFamily="18" charset="0"/>
                          <a:ea typeface="Calibri" panose="020F0502020204030204" pitchFamily="34" charset="0"/>
                          <a:cs typeface="Times" panose="02020603050405020304" pitchFamily="18" charset="0"/>
                        </a:rPr>
                        <m:t>=</m:t>
                      </m:r>
                      <m:r>
                        <a:rPr lang="en-US" sz="1800" i="1">
                          <a:effectLst/>
                          <a:latin typeface="Cambria Math" panose="02040503050406030204" pitchFamily="18" charset="0"/>
                          <a:ea typeface="Calibri" panose="020F0502020204030204" pitchFamily="34" charset="0"/>
                          <a:cs typeface="Times" panose="02020603050405020304" pitchFamily="18" charset="0"/>
                        </a:rPr>
                        <m:t>𝑐</m:t>
                      </m:r>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15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Arial" panose="020B0604020202020204" pitchFamily="34" charset="0"/>
                        </a:rPr>
                        <m:t>𝑀𝑢𝑜𝑛𝑀𝑎𝑠𝑠</m:t>
                      </m:r>
                      <m:r>
                        <a:rPr lang="en-US" sz="1800" i="1">
                          <a:effectLst/>
                          <a:latin typeface="Cambria Math" panose="02040503050406030204" pitchFamily="18" charset="0"/>
                          <a:ea typeface="Calibri" panose="020F0502020204030204" pitchFamily="34" charset="0"/>
                          <a:cs typeface="Arial" panose="020B0604020202020204" pitchFamily="34" charset="0"/>
                        </a:rPr>
                        <m:t>∗</m:t>
                      </m:r>
                      <m:d>
                        <m:dPr>
                          <m:ctrlPr>
                            <a:rPr lang="en-US" sz="1800" i="1">
                              <a:effectLst/>
                              <a:latin typeface="Cambria Math" panose="02040503050406030204" pitchFamily="18" charset="0"/>
                              <a:ea typeface="Calibri" panose="020F0502020204030204" pitchFamily="34" charset="0"/>
                              <a:cs typeface="Arial" panose="020B0604020202020204" pitchFamily="34" charset="0"/>
                            </a:rPr>
                          </m:ctrlPr>
                        </m:dPr>
                        <m:e>
                          <m:r>
                            <a:rPr lang="en-US" sz="1800" i="1">
                              <a:effectLst/>
                              <a:latin typeface="Cambria Math" panose="02040503050406030204" pitchFamily="18" charset="0"/>
                              <a:ea typeface="Calibri" panose="020F0502020204030204" pitchFamily="34" charset="0"/>
                              <a:cs typeface="Arial" panose="020B0604020202020204" pitchFamily="34" charset="0"/>
                            </a:rPr>
                            <m:t>𝑐</m:t>
                          </m:r>
                          <m:r>
                            <a:rPr lang="en-US" sz="1800" i="1">
                              <a:effectLst/>
                              <a:latin typeface="Cambria Math" panose="02040503050406030204" pitchFamily="18" charset="0"/>
                              <a:ea typeface="Calibri" panose="020F0502020204030204" pitchFamily="34" charset="0"/>
                              <a:cs typeface="Arial" panose="020B0604020202020204" pitchFamily="34" charset="0"/>
                            </a:rPr>
                            <m:t>−1</m:t>
                          </m:r>
                        </m:e>
                      </m:d>
                      <m:r>
                        <a:rPr lang="en-US" sz="1800" i="1">
                          <a:effectLst/>
                          <a:latin typeface="Cambria Math" panose="02040503050406030204" pitchFamily="18" charset="0"/>
                          <a:ea typeface="Calibri" panose="020F0502020204030204" pitchFamily="34" charset="0"/>
                          <a:cs typeface="Arial" panose="020B0604020202020204" pitchFamily="34" charset="0"/>
                        </a:rPr>
                        <m:t>=</m:t>
                      </m:r>
                      <m:r>
                        <a:rPr lang="en-US" sz="1800" i="1">
                          <a:effectLst/>
                          <a:latin typeface="Cambria Math" panose="02040503050406030204" pitchFamily="18" charset="0"/>
                          <a:ea typeface="Calibri" panose="020F0502020204030204" pitchFamily="34" charset="0"/>
                          <a:cs typeface="Times" panose="02020603050405020304" pitchFamily="18" charset="0"/>
                        </a:rPr>
                        <m:t>𝐸𝑙𝑒𝑐𝑡𝑟𝑜𝑛𝑀𝑎𝑠𝑠</m:t>
                      </m:r>
                      <m:r>
                        <a:rPr lang="en-US" sz="1800" i="1">
                          <a:effectLst/>
                          <a:latin typeface="Cambria Math" panose="02040503050406030204" pitchFamily="18" charset="0"/>
                          <a:ea typeface="Calibri" panose="020F0502020204030204" pitchFamily="34" charset="0"/>
                          <a:cs typeface="Times" panose="02020603050405020304" pitchFamily="18" charset="0"/>
                        </a:rPr>
                        <m:t>+</m:t>
                      </m:r>
                      <m:r>
                        <a:rPr lang="en-US" sz="1800" i="1">
                          <a:effectLst/>
                          <a:latin typeface="Cambria Math" panose="02040503050406030204" pitchFamily="18" charset="0"/>
                          <a:ea typeface="Calibri" panose="020F0502020204030204" pitchFamily="34" charset="0"/>
                          <a:cs typeface="Times" panose="02020603050405020304" pitchFamily="18" charset="0"/>
                        </a:rPr>
                        <m:t>𝐸𝑙𝑒𝑐𝑡𝑟𝑜𝑛𝑀𝑎𝑠𝑠</m:t>
                      </m:r>
                      <m:r>
                        <a:rPr lang="en-US" sz="1800" i="1">
                          <a:effectLst/>
                          <a:latin typeface="Cambria Math" panose="02040503050406030204" pitchFamily="18" charset="0"/>
                          <a:ea typeface="Calibri" panose="020F0502020204030204" pitchFamily="34" charset="0"/>
                          <a:cs typeface="Times" panose="02020603050405020304" pitchFamily="18" charset="0"/>
                        </a:rPr>
                        <m:t>∗</m:t>
                      </m:r>
                      <m:d>
                        <m:dPr>
                          <m:ctrlPr>
                            <a:rPr lang="en-US" sz="1800" i="1">
                              <a:effectLst/>
                              <a:latin typeface="Cambria Math" panose="02040503050406030204" pitchFamily="18" charset="0"/>
                              <a:ea typeface="Calibri" panose="020F0502020204030204" pitchFamily="34" charset="0"/>
                              <a:cs typeface="Times" panose="02020603050405020304" pitchFamily="18" charset="0"/>
                            </a:rPr>
                          </m:ctrlPr>
                        </m:dPr>
                        <m:e>
                          <m:r>
                            <a:rPr lang="en-US" sz="1800" i="1">
                              <a:effectLst/>
                              <a:latin typeface="Cambria Math" panose="02040503050406030204" pitchFamily="18" charset="0"/>
                              <a:ea typeface="Calibri" panose="020F0502020204030204" pitchFamily="34" charset="0"/>
                              <a:cs typeface="Times" panose="02020603050405020304" pitchFamily="18" charset="0"/>
                            </a:rPr>
                            <m:t>𝑎</m:t>
                          </m:r>
                          <m:r>
                            <a:rPr lang="en-US" sz="1800" i="1">
                              <a:effectLst/>
                              <a:latin typeface="Cambria Math" panose="02040503050406030204" pitchFamily="18" charset="0"/>
                              <a:ea typeface="Calibri" panose="020F0502020204030204" pitchFamily="34" charset="0"/>
                              <a:cs typeface="Times" panose="02020603050405020304" pitchFamily="18" charset="0"/>
                            </a:rPr>
                            <m:t>−1</m:t>
                          </m:r>
                        </m:e>
                      </m:d>
                      <m:r>
                        <a:rPr lang="en-US" sz="1800" i="1">
                          <a:effectLst/>
                          <a:latin typeface="Cambria Math" panose="02040503050406030204" pitchFamily="18" charset="0"/>
                          <a:ea typeface="Calibri" panose="020F0502020204030204" pitchFamily="34" charset="0"/>
                          <a:cs typeface="Times" panose="02020603050405020304" pitchFamily="18" charset="0"/>
                        </a:rPr>
                        <m:t>(1−</m:t>
                      </m:r>
                      <m:r>
                        <a:rPr lang="en-US" sz="1800" i="1">
                          <a:effectLst/>
                          <a:latin typeface="Cambria Math" panose="02040503050406030204" pitchFamily="18" charset="0"/>
                          <a:ea typeface="Calibri" panose="020F0502020204030204" pitchFamily="34" charset="0"/>
                          <a:cs typeface="Times" panose="02020603050405020304" pitchFamily="18" charset="0"/>
                        </a:rPr>
                        <m:t>𝑏</m:t>
                      </m:r>
                      <m:r>
                        <a:rPr lang="en-US" sz="1800" i="1">
                          <a:effectLst/>
                          <a:latin typeface="Cambria Math" panose="02040503050406030204" pitchFamily="18" charset="0"/>
                          <a:ea typeface="Calibri" panose="020F0502020204030204" pitchFamily="34" charset="0"/>
                          <a:cs typeface="Times" panose="02020603050405020304" pitchFamily="18" charset="0"/>
                        </a:rPr>
                        <m:t>)</m:t>
                      </m:r>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r>
                  <a:rPr lang="en-US" sz="1800" dirty="0">
                    <a:effectLst/>
                    <a:latin typeface="Times New Roman" panose="02020603050405020304" pitchFamily="18" charset="0"/>
                    <a:ea typeface="Calibri" panose="020F0502020204030204" pitchFamily="34" charset="0"/>
                  </a:rPr>
                  <a:t>By (23) the ratio is </a:t>
                </a:r>
                <a:r>
                  <a:rPr lang="en-US" sz="1800" b="1" dirty="0">
                    <a:effectLst/>
                    <a:latin typeface="Times New Roman" panose="02020603050405020304" pitchFamily="18" charset="0"/>
                    <a:ea typeface="Calibri" panose="020F0502020204030204" pitchFamily="34" charset="0"/>
                  </a:rPr>
                  <a:t>~206.76828270441461654627346433699131011962890625</a:t>
                </a:r>
                <a:endParaRPr lang="en-US" dirty="0"/>
              </a:p>
            </p:txBody>
          </p:sp>
        </mc:Choice>
        <mc:Fallback xmlns="">
          <p:sp>
            <p:nvSpPr>
              <p:cNvPr id="3" name="Subtitle 2">
                <a:extLst>
                  <a:ext uri="{FF2B5EF4-FFF2-40B4-BE49-F238E27FC236}">
                    <a16:creationId xmlns:a16="http://schemas.microsoft.com/office/drawing/2014/main" id="{BB4F441F-299A-17E8-57CF-EAA128186DED}"/>
                  </a:ext>
                </a:extLst>
              </p:cNvPr>
              <p:cNvSpPr>
                <a:spLocks noGrp="1" noRot="1" noChangeAspect="1" noMove="1" noResize="1" noEditPoints="1" noAdjustHandles="1" noChangeArrowheads="1" noChangeShapeType="1" noTextEdit="1"/>
              </p:cNvSpPr>
              <p:nvPr>
                <p:ph type="subTitle" idx="1"/>
              </p:nvPr>
            </p:nvSpPr>
            <p:spPr>
              <a:xfrm>
                <a:off x="1524000" y="2894275"/>
                <a:ext cx="9144000" cy="3331595"/>
              </a:xfr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597123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19A5D-DBD2-E68F-97F4-7F669E4BDE69}"/>
              </a:ext>
            </a:extLst>
          </p:cNvPr>
          <p:cNvSpPr>
            <a:spLocks noGrp="1"/>
          </p:cNvSpPr>
          <p:nvPr>
            <p:ph type="title"/>
          </p:nvPr>
        </p:nvSpPr>
        <p:spPr/>
        <p:txBody>
          <a:bodyPr/>
          <a:lstStyle/>
          <a:p>
            <a:r>
              <a:rPr lang="en-US" dirty="0"/>
              <a:t>There is much more but it is important to focus on technology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7E05BE8-B8FE-95C2-0658-FED281A77571}"/>
                  </a:ext>
                </a:extLst>
              </p:cNvPr>
              <p:cNvSpPr>
                <a:spLocks noGrp="1"/>
              </p:cNvSpPr>
              <p:nvPr>
                <p:ph idx="1"/>
              </p:nvPr>
            </p:nvSpPr>
            <p:spPr>
              <a:xfrm>
                <a:off x="838200" y="1825625"/>
                <a:ext cx="10515600" cy="4742152"/>
              </a:xfrm>
            </p:spPr>
            <p:txBody>
              <a:bodyPr/>
              <a:lstStyle/>
              <a:p>
                <a:pPr marL="0" indent="0">
                  <a:buNone/>
                </a:pPr>
                <a:r>
                  <a:rPr lang="en-US" dirty="0"/>
                  <a:t>The result </a:t>
                </a:r>
              </a:p>
              <a:p>
                <a:pPr marL="0" indent="0">
                  <a:buNone/>
                </a:pPr>
                <a14:m>
                  <m:oMathPara xmlns:m="http://schemas.openxmlformats.org/officeDocument/2006/math">
                    <m:oMathParaPr>
                      <m:jc m:val="centerGroup"/>
                    </m:oMathParaPr>
                    <m:oMath xmlns:m="http://schemas.openxmlformats.org/officeDocument/2006/math">
                      <m:r>
                        <a:rPr lang="en-US" sz="2800" i="1" smtClean="0">
                          <a:effectLst/>
                          <a:latin typeface="Cambria Math" panose="02040503050406030204" pitchFamily="18" charset="0"/>
                          <a:ea typeface="Times New Roman" panose="02020603050405020304" pitchFamily="18" charset="0"/>
                          <a:cs typeface="Times New Roman" panose="02020603050405020304" pitchFamily="18" charset="0"/>
                        </a:rPr>
                        <m:t>𝑀</m:t>
                      </m:r>
                      <m:r>
                        <a:rPr lang="en-US" sz="2800" i="1" smtClean="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28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𝑄</m:t>
                          </m:r>
                        </m:num>
                        <m:den>
                          <m:rad>
                            <m:radPr>
                              <m:degHide m:val="on"/>
                              <m:ctrlPr>
                                <a:rPr lang="en-US" sz="2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sSub>
                                <m:sSubPr>
                                  <m:ctrlPr>
                                    <a:rPr lang="en-US" sz="2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16</m:t>
                                  </m:r>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𝐾</m:t>
                                  </m:r>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𝜀</m:t>
                                  </m:r>
                                </m:e>
                                <m:sub>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0</m:t>
                                  </m:r>
                                </m:sub>
                              </m:sSub>
                              <m:r>
                                <a:rPr lang="en-US" sz="2800" i="1">
                                  <a:effectLst/>
                                  <a:latin typeface="Cambria Math" panose="02040503050406030204" pitchFamily="18" charset="0"/>
                                  <a:ea typeface="Calibri" panose="020F0502020204030204" pitchFamily="34" charset="0"/>
                                  <a:cs typeface="Times New Roman" panose="02020603050405020304" pitchFamily="18" charset="0"/>
                                </a:rPr>
                                <m:t>ℶ</m:t>
                              </m:r>
                            </m:e>
                          </m:rad>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 </m:t>
                          </m:r>
                        </m:den>
                      </m:f>
                      <m:r>
                        <a:rPr lang="en-US" sz="280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800" i="1">
                          <a:effectLst/>
                          <a:latin typeface="Cambria Math" panose="02040503050406030204" pitchFamily="18" charset="0"/>
                          <a:ea typeface="Calibri" panose="020F0502020204030204" pitchFamily="34" charset="0"/>
                          <a:cs typeface="Times New Roman" panose="02020603050405020304" pitchFamily="18" charset="0"/>
                        </a:rPr>
                        <m:t>⟹</m:t>
                      </m:r>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±1 </m:t>
                      </m:r>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𝐶𝑜𝑢𝑙𝑜𝑚𝑏𝑠</m:t>
                      </m:r>
                    </m:oMath>
                  </m:oMathPara>
                </a14:m>
                <a:endParaRPr lang="en-US" sz="2800" i="1" dirty="0">
                  <a:effectLst/>
                  <a:latin typeface="Cambria Math" panose="02040503050406030204" pitchFamily="18" charset="0"/>
                  <a:ea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r>
                        <a:rPr lang="en-US" sz="2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2800" b="1"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2800" b="1" i="1">
                          <a:effectLst/>
                          <a:latin typeface="Cambria Math" panose="02040503050406030204" pitchFamily="18" charset="0"/>
                          <a:ea typeface="Times New Roman" panose="02020603050405020304" pitchFamily="18" charset="0"/>
                          <a:cs typeface="Times New Roman" panose="02020603050405020304" pitchFamily="18" charset="0"/>
                        </a:rPr>
                        <m:t>𝟓</m:t>
                      </m:r>
                      <m:r>
                        <a:rPr lang="en-US" sz="2800" b="1">
                          <a:effectLst/>
                          <a:latin typeface="Cambria Math" panose="02040503050406030204" pitchFamily="18" charset="0"/>
                          <a:ea typeface="Times New Roman" panose="02020603050405020304" pitchFamily="18" charset="0"/>
                          <a:cs typeface="Times New Roman" panose="02020603050405020304" pitchFamily="18" charset="0"/>
                        </a:rPr>
                        <m:t>.</m:t>
                      </m:r>
                      <m:r>
                        <a:rPr lang="en-US" sz="2800" b="1" i="1">
                          <a:effectLst/>
                          <a:latin typeface="Cambria Math" panose="02040503050406030204" pitchFamily="18" charset="0"/>
                          <a:ea typeface="Times New Roman" panose="02020603050405020304" pitchFamily="18" charset="0"/>
                          <a:cs typeface="Times New Roman" panose="02020603050405020304" pitchFamily="18" charset="0"/>
                        </a:rPr>
                        <m:t>𝟖𝟎𝟐𝟏𝟑𝟓𝟐𝟏𝟓</m:t>
                      </m:r>
                      <m:r>
                        <a:rPr lang="en-US" sz="2800" b="1"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US" sz="2800" b="1"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2800" b="1" i="1">
                              <a:effectLst/>
                              <a:latin typeface="Cambria Math" panose="02040503050406030204" pitchFamily="18" charset="0"/>
                              <a:ea typeface="Times New Roman" panose="02020603050405020304" pitchFamily="18" charset="0"/>
                              <a:cs typeface="Times New Roman" panose="02020603050405020304" pitchFamily="18" charset="0"/>
                            </a:rPr>
                            <m:t>𝟏𝟎</m:t>
                          </m:r>
                        </m:e>
                        <m:sup>
                          <m:r>
                            <a:rPr lang="en-US" sz="2800" b="1" i="1">
                              <a:effectLst/>
                              <a:latin typeface="Cambria Math" panose="02040503050406030204" pitchFamily="18" charset="0"/>
                              <a:ea typeface="Times New Roman" panose="02020603050405020304" pitchFamily="18" charset="0"/>
                              <a:cs typeface="Times New Roman" panose="02020603050405020304" pitchFamily="18" charset="0"/>
                            </a:rPr>
                            <m:t>𝟗</m:t>
                          </m:r>
                        </m:sup>
                      </m:sSup>
                      <m:r>
                        <a:rPr lang="en-US" sz="2800" b="1">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800" b="1" i="1">
                          <a:effectLst/>
                          <a:latin typeface="Cambria Math" panose="02040503050406030204" pitchFamily="18" charset="0"/>
                          <a:ea typeface="Times New Roman" panose="02020603050405020304" pitchFamily="18" charset="0"/>
                          <a:cs typeface="Times New Roman" panose="02020603050405020304" pitchFamily="18" charset="0"/>
                        </a:rPr>
                        <m:t>𝐊𝐠</m:t>
                      </m:r>
                      <m:r>
                        <a:rPr lang="en-US" sz="2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 </m:t>
                      </m:r>
                    </m:oMath>
                  </m:oMathPara>
                </a14:m>
                <a:endParaRPr lang="en-US" sz="2800" b="0" i="0" dirty="0">
                  <a:effectLst/>
                  <a:latin typeface="Cambria Math" panose="02040503050406030204" pitchFamily="18" charset="0"/>
                  <a:ea typeface="Times New Roman" panose="02020603050405020304" pitchFamily="18" charset="0"/>
                  <a:cs typeface="Times New Roman" panose="02020603050405020304" pitchFamily="18" charset="0"/>
                </a:endParaRPr>
              </a:p>
              <a:p>
                <a:pPr marL="0" indent="0">
                  <a:buNone/>
                </a:pPr>
                <a:endParaRPr lang="en-US" sz="2800" b="0" i="0" dirty="0">
                  <a:effectLst/>
                  <a:latin typeface="Cambria Math" panose="02040503050406030204" pitchFamily="18" charset="0"/>
                  <a:ea typeface="Times New Roman" panose="02020603050405020304" pitchFamily="18" charset="0"/>
                  <a:cs typeface="Times New Roman" panose="02020603050405020304" pitchFamily="18" charset="0"/>
                </a:endParaRPr>
              </a:p>
              <a:p>
                <a:pPr marL="0" indent="0">
                  <a:buNone/>
                </a:pPr>
                <a14:m>
                  <m:oMath xmlns:m="http://schemas.openxmlformats.org/officeDocument/2006/math">
                    <m:r>
                      <m:rPr>
                        <m:sty m:val="p"/>
                      </m:rP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cannot</m:t>
                    </m:r>
                    <m: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be</m:t>
                    </m:r>
                    <m: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readily</m:t>
                    </m:r>
                    <m: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used</m:t>
                    </m:r>
                    <m: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in</m:t>
                    </m:r>
                    <m: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high</m:t>
                    </m:r>
                    <m: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voltage</m:t>
                    </m:r>
                    <m: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capacitors</m:t>
                    </m:r>
                    <m: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US" sz="2800" b="0" i="0" smtClean="0">
                        <a:effectLst/>
                        <a:latin typeface="Cambria Math" panose="02040503050406030204" pitchFamily="18" charset="0"/>
                        <a:ea typeface="Times New Roman" panose="02020603050405020304" pitchFamily="18" charset="0"/>
                        <a:cs typeface="Times New Roman" panose="02020603050405020304" pitchFamily="18" charset="0"/>
                      </a:rPr>
                      <m:t>b</m:t>
                    </m:r>
                  </m:oMath>
                </a14:m>
                <a:r>
                  <a:rPr lang="en-US" dirty="0"/>
                  <a:t>ecause of opposite alignment of dielectric dipoles. The external Hermann Bondi gravitational/inertial dipole is destroyed. Asymmetry in the capacitor field can help but is not a good solution. A dynamic solution must be considered which involves both very high voltage DC and dynamic components.</a:t>
                </a:r>
              </a:p>
              <a:p>
                <a:pPr marL="0" indent="0">
                  <a:buNone/>
                </a:pPr>
                <a:endParaRPr lang="en-US" dirty="0"/>
              </a:p>
            </p:txBody>
          </p:sp>
        </mc:Choice>
        <mc:Fallback xmlns="">
          <p:sp>
            <p:nvSpPr>
              <p:cNvPr id="3" name="Content Placeholder 2">
                <a:extLst>
                  <a:ext uri="{FF2B5EF4-FFF2-40B4-BE49-F238E27FC236}">
                    <a16:creationId xmlns:a16="http://schemas.microsoft.com/office/drawing/2014/main" id="{37E05BE8-B8FE-95C2-0658-FED281A77571}"/>
                  </a:ext>
                </a:extLst>
              </p:cNvPr>
              <p:cNvSpPr>
                <a:spLocks noGrp="1" noRot="1" noChangeAspect="1" noMove="1" noResize="1" noEditPoints="1" noAdjustHandles="1" noChangeArrowheads="1" noChangeShapeType="1" noTextEdit="1"/>
              </p:cNvSpPr>
              <p:nvPr>
                <p:ph idx="1"/>
              </p:nvPr>
            </p:nvSpPr>
            <p:spPr>
              <a:xfrm>
                <a:off x="838200" y="1825625"/>
                <a:ext cx="10515600" cy="4742152"/>
              </a:xfrm>
              <a:blipFill>
                <a:blip r:embed="rId2"/>
                <a:stretch>
                  <a:fillRect l="-1217" t="-2185" b="-2571"/>
                </a:stretch>
              </a:blipFill>
            </p:spPr>
            <p:txBody>
              <a:bodyPr/>
              <a:lstStyle/>
              <a:p>
                <a:r>
                  <a:rPr lang="en-US">
                    <a:noFill/>
                  </a:rPr>
                  <a:t> </a:t>
                </a:r>
              </a:p>
            </p:txBody>
          </p:sp>
        </mc:Fallback>
      </mc:AlternateContent>
    </p:spTree>
    <p:extLst>
      <p:ext uri="{BB962C8B-B14F-4D97-AF65-F5344CB8AC3E}">
        <p14:creationId xmlns:p14="http://schemas.microsoft.com/office/powerpoint/2010/main" val="3481101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76C1BE42-1D15-7DB3-E8C8-41A6E796DE5B}"/>
                  </a:ext>
                </a:extLst>
              </p:cNvPr>
              <p:cNvSpPr>
                <a:spLocks noGrp="1"/>
              </p:cNvSpPr>
              <p:nvPr>
                <p:ph type="title"/>
              </p:nvPr>
            </p:nvSpPr>
            <p:spPr>
              <a:xfrm>
                <a:off x="838200" y="365124"/>
                <a:ext cx="10515600" cy="4612394"/>
              </a:xfrm>
            </p:spPr>
            <p:txBody>
              <a:bodyPr>
                <a:normAutofit/>
              </a:bodyPr>
              <a:lstStyle/>
              <a:p>
                <a:r>
                  <a:rPr lang="en-US" sz="3600" dirty="0"/>
                  <a:t>Rough assessment in the classical limit of the Bondi inertial dipole in a symmetrical capacitor. The assessment ignores the fact that local charge generates opposite dipoles and instead approximates opposite dipoles as attenuating the field. This approach is incorrect because it ignores the fact that the mass of dielectric dipoles is closer to the local molecular charge. A=area, V=voltage, g~9.89 meter/sec^2, M mass, </a:t>
                </a:r>
                <a14:m>
                  <m:oMath xmlns:m="http://schemas.openxmlformats.org/officeDocument/2006/math">
                    <m:r>
                      <a:rPr lang="en-US" sz="3600" i="1" smtClean="0">
                        <a:effectLst/>
                        <a:latin typeface="Cambria Math" panose="02040503050406030204" pitchFamily="18" charset="0"/>
                        <a:ea typeface="Calibri" panose="020F0502020204030204" pitchFamily="34" charset="0"/>
                        <a:cs typeface="Times New Roman" panose="02020603050405020304" pitchFamily="18" charset="0"/>
                      </a:rPr>
                      <m:t>𝐾</m:t>
                    </m:r>
                  </m:oMath>
                </a14:m>
                <a:r>
                  <a:rPr lang="en-US" sz="3600" dirty="0"/>
                  <a:t> Newton’s gravity, </a:t>
                </a:r>
                <a14:m>
                  <m:oMath xmlns:m="http://schemas.openxmlformats.org/officeDocument/2006/math">
                    <m:sSub>
                      <m:sSubPr>
                        <m:ctrlPr>
                          <a:rPr lang="en-US" sz="36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ctrlPr>
                      </m:sSubPr>
                      <m:e>
                        <m:r>
                          <a:rPr lang="en-US" sz="36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𝜀</m:t>
                        </m:r>
                      </m:e>
                      <m:sub>
                        <m:r>
                          <a:rPr lang="en-US" sz="36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0</m:t>
                        </m:r>
                      </m:sub>
                    </m:sSub>
                  </m:oMath>
                </a14:m>
                <a:r>
                  <a:rPr lang="en-US" sz="3600" dirty="0"/>
                  <a:t>,</a:t>
                </a:r>
                <a:r>
                  <a:rPr lang="en-US" sz="3600" dirty="0">
                    <a:ea typeface="Calibri" panose="020F0502020204030204" pitchFamily="34" charset="0"/>
                    <a:cs typeface="Times New Roman" panose="02020603050405020304" pitchFamily="18" charset="0"/>
                  </a:rPr>
                  <a:t> </a:t>
                </a:r>
                <a14:m>
                  <m:oMath xmlns:m="http://schemas.openxmlformats.org/officeDocument/2006/math">
                    <m:r>
                      <a:rPr lang="en-US" sz="3600" i="1">
                        <a:latin typeface="Cambria Math" panose="02040503050406030204" pitchFamily="18" charset="0"/>
                        <a:ea typeface="Calibri" panose="020F0502020204030204" pitchFamily="34" charset="0"/>
                        <a:cs typeface="Times New Roman" panose="02020603050405020304" pitchFamily="18" charset="0"/>
                      </a:rPr>
                      <m:t>𝜀</m:t>
                    </m:r>
                  </m:oMath>
                </a14:m>
                <a:r>
                  <a:rPr lang="en-US" sz="3600" dirty="0"/>
                  <a:t> vacuum and relative perm .</a:t>
                </a:r>
              </a:p>
            </p:txBody>
          </p:sp>
        </mc:Choice>
        <mc:Fallback xmlns="">
          <p:sp>
            <p:nvSpPr>
              <p:cNvPr id="2" name="Title 1">
                <a:extLst>
                  <a:ext uri="{FF2B5EF4-FFF2-40B4-BE49-F238E27FC236}">
                    <a16:creationId xmlns:a16="http://schemas.microsoft.com/office/drawing/2014/main" id="{76C1BE42-1D15-7DB3-E8C8-41A6E796DE5B}"/>
                  </a:ext>
                </a:extLst>
              </p:cNvPr>
              <p:cNvSpPr>
                <a:spLocks noGrp="1" noRot="1" noChangeAspect="1" noMove="1" noResize="1" noEditPoints="1" noAdjustHandles="1" noChangeArrowheads="1" noChangeShapeType="1" noTextEdit="1"/>
              </p:cNvSpPr>
              <p:nvPr>
                <p:ph type="title"/>
              </p:nvPr>
            </p:nvSpPr>
            <p:spPr>
              <a:xfrm>
                <a:off x="838200" y="365124"/>
                <a:ext cx="10515600" cy="4612394"/>
              </a:xfrm>
              <a:blipFill>
                <a:blip r:embed="rId2"/>
                <a:stretch>
                  <a:fillRect l="-1797" t="-2246" r="-2493" b="-42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D61D8AD-2B25-9505-C565-9563C64D90F0}"/>
                  </a:ext>
                </a:extLst>
              </p:cNvPr>
              <p:cNvSpPr>
                <a:spLocks noGrp="1"/>
              </p:cNvSpPr>
              <p:nvPr>
                <p:ph idx="1"/>
              </p:nvPr>
            </p:nvSpPr>
            <p:spPr>
              <a:xfrm>
                <a:off x="591710" y="5224007"/>
                <a:ext cx="10515600" cy="659958"/>
              </a:xfrm>
            </p:spPr>
            <p:txBody>
              <a:bodyPr/>
              <a:lstStyle/>
              <a:p>
                <a:pPr marL="0" indent="0">
                  <a:buNone/>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𝑎</m:t>
                      </m:r>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4</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𝜋</m:t>
                          </m:r>
                          <m:r>
                            <a:rPr lang="en-US" sz="1800" i="1">
                              <a:effectLst/>
                              <a:latin typeface="Cambria Math" panose="02040503050406030204" pitchFamily="18" charset="0"/>
                              <a:ea typeface="Calibri" panose="020F0502020204030204" pitchFamily="34" charset="0"/>
                              <a:cs typeface="Times New Roman" panose="02020603050405020304" pitchFamily="18" charset="0"/>
                            </a:rPr>
                            <m:t>𝐾𝑄</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𝐴</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ad>
                            <m:radPr>
                              <m:degHide m:val="on"/>
                              <m:ctrlPr>
                                <a:rPr lang="en-US" sz="1800" i="1">
                                  <a:effectLst/>
                                  <a:latin typeface="Cambria Math" panose="02040503050406030204" pitchFamily="18" charset="0"/>
                                  <a:cs typeface="Times New Roman" panose="02020603050405020304" pitchFamily="18" charset="0"/>
                                </a:rPr>
                              </m:ctrlPr>
                            </m:radPr>
                            <m:deg/>
                            <m:e>
                              <m:r>
                                <a:rPr lang="en-US" sz="1800" i="1">
                                  <a:effectLst/>
                                  <a:latin typeface="Cambria Math" panose="02040503050406030204" pitchFamily="18" charset="0"/>
                                  <a:ea typeface="Calibri" panose="020F0502020204030204" pitchFamily="34" charset="0"/>
                                  <a:cs typeface="Times New Roman" panose="02020603050405020304" pitchFamily="18" charset="0"/>
                                </a:rPr>
                                <m:t>16</m:t>
                              </m:r>
                              <m:r>
                                <a:rPr lang="en-US" sz="1800" i="1">
                                  <a:effectLst/>
                                  <a:latin typeface="Cambria Math" panose="02040503050406030204" pitchFamily="18" charset="0"/>
                                  <a:ea typeface="Calibri" panose="020F0502020204030204" pitchFamily="34" charset="0"/>
                                  <a:cs typeface="Times New Roman" panose="02020603050405020304" pitchFamily="18" charset="0"/>
                                </a:rPr>
                                <m:t>𝜋</m:t>
                              </m:r>
                              <m:r>
                                <a:rPr lang="en-US" sz="1800" i="1">
                                  <a:effectLst/>
                                  <a:latin typeface="Cambria Math" panose="02040503050406030204" pitchFamily="18" charset="0"/>
                                  <a:ea typeface="Calibri" panose="020F0502020204030204" pitchFamily="34" charset="0"/>
                                  <a:cs typeface="Times New Roman" panose="02020603050405020304" pitchFamily="18" charset="0"/>
                                </a:rPr>
                                <m:t>𝐾</m:t>
                              </m:r>
                              <m:sSub>
                                <m:sSubPr>
                                  <m:ctrlPr>
                                    <a:rPr lang="en-US" sz="1800" i="1">
                                      <a:effectLst/>
                                      <a:latin typeface="Cambria Math" panose="02040503050406030204" pitchFamily="18"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𝜀</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0</m:t>
                                  </m:r>
                                </m:sub>
                              </m:sSub>
                            </m:e>
                          </m:rad>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𝑉</m:t>
                          </m:r>
                        </m:num>
                        <m:den>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𝑑</m:t>
                          </m:r>
                        </m:den>
                      </m:f>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m:t>
                      </m:r>
                      <m:rad>
                        <m:radPr>
                          <m:degHide m:val="on"/>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𝐾</m:t>
                          </m:r>
                          <m:sSub>
                            <m:sSubPr>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𝜀</m:t>
                              </m:r>
                            </m:e>
                            <m:sub>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0</m:t>
                              </m:r>
                            </m:sub>
                          </m:sSub>
                        </m:e>
                      </m:rad>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𝛿</m:t>
                      </m:r>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𝑊𝑒𝑖𝑔h𝑡</m:t>
                      </m:r>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𝑉</m:t>
                          </m:r>
                        </m:num>
                        <m:den>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𝑑</m:t>
                          </m:r>
                        </m:den>
                      </m:f>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𝑀</m:t>
                              </m:r>
                            </m:e>
                            <m:sub>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𝑑𝑖𝑒𝑙𝑒𝑐𝑡𝑟𝑖𝑐</m:t>
                              </m:r>
                            </m:sub>
                          </m:sSub>
                        </m:num>
                        <m:den>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𝑔</m:t>
                          </m:r>
                        </m:den>
                      </m:f>
                      <m:rad>
                        <m:radPr>
                          <m:degHide m:val="on"/>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𝐾</m:t>
                          </m:r>
                          <m:sSub>
                            <m:sSubPr>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𝜀</m:t>
                              </m:r>
                            </m:e>
                            <m:sub>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0</m:t>
                              </m:r>
                            </m:sub>
                          </m:sSub>
                        </m:e>
                      </m:rad>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𝑉</m:t>
                          </m:r>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𝜌</m:t>
                          </m:r>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𝐴</m:t>
                          </m:r>
                        </m:num>
                        <m:den>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𝑔</m:t>
                          </m:r>
                        </m:den>
                      </m:f>
                      <m:rad>
                        <m:radPr>
                          <m:degHide m:val="on"/>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𝐾</m:t>
                          </m:r>
                          <m:sSub>
                            <m:sSubPr>
                              <m:ctrlP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𝜀</m:t>
                              </m:r>
                            </m:e>
                            <m:sub>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0</m:t>
                              </m:r>
                            </m:sub>
                          </m:sSub>
                        </m:e>
                      </m:rad>
                    </m:oMath>
                  </m:oMathPara>
                </a14:m>
                <a:endParaRPr lang="en-US" dirty="0"/>
              </a:p>
            </p:txBody>
          </p:sp>
        </mc:Choice>
        <mc:Fallback xmlns="">
          <p:sp>
            <p:nvSpPr>
              <p:cNvPr id="3" name="Content Placeholder 2">
                <a:extLst>
                  <a:ext uri="{FF2B5EF4-FFF2-40B4-BE49-F238E27FC236}">
                    <a16:creationId xmlns:a16="http://schemas.microsoft.com/office/drawing/2014/main" id="{FD61D8AD-2B25-9505-C565-9563C64D90F0}"/>
                  </a:ext>
                </a:extLst>
              </p:cNvPr>
              <p:cNvSpPr>
                <a:spLocks noGrp="1" noRot="1" noChangeAspect="1" noMove="1" noResize="1" noEditPoints="1" noAdjustHandles="1" noChangeArrowheads="1" noChangeShapeType="1" noTextEdit="1"/>
              </p:cNvSpPr>
              <p:nvPr>
                <p:ph idx="1"/>
              </p:nvPr>
            </p:nvSpPr>
            <p:spPr>
              <a:xfrm>
                <a:off x="591710" y="5224007"/>
                <a:ext cx="10515600" cy="659958"/>
              </a:xfrm>
              <a:blipFill>
                <a:blip r:embed="rId3"/>
                <a:stretch>
                  <a:fillRect t="-5556"/>
                </a:stretch>
              </a:blipFill>
            </p:spPr>
            <p:txBody>
              <a:bodyPr/>
              <a:lstStyle/>
              <a:p>
                <a:r>
                  <a:rPr lang="en-US">
                    <a:noFill/>
                  </a:rPr>
                  <a:t> </a:t>
                </a:r>
              </a:p>
            </p:txBody>
          </p:sp>
        </mc:Fallback>
      </mc:AlternateContent>
    </p:spTree>
    <p:extLst>
      <p:ext uri="{BB962C8B-B14F-4D97-AF65-F5344CB8AC3E}">
        <p14:creationId xmlns:p14="http://schemas.microsoft.com/office/powerpoint/2010/main" val="2067553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2CE6B-7178-E0D0-64C6-ADA469F1B404}"/>
              </a:ext>
            </a:extLst>
          </p:cNvPr>
          <p:cNvSpPr>
            <a:spLocks noGrp="1"/>
          </p:cNvSpPr>
          <p:nvPr>
            <p:ph type="title"/>
          </p:nvPr>
        </p:nvSpPr>
        <p:spPr/>
        <p:txBody>
          <a:bodyPr/>
          <a:lstStyle/>
          <a:p>
            <a:r>
              <a:rPr lang="en-US" dirty="0"/>
              <a:t>Very rough classical limit assessment with the mentioned problem</a:t>
            </a:r>
          </a:p>
        </p:txBody>
      </p:sp>
      <p:sp>
        <p:nvSpPr>
          <p:cNvPr id="3" name="Content Placeholder 2">
            <a:extLst>
              <a:ext uri="{FF2B5EF4-FFF2-40B4-BE49-F238E27FC236}">
                <a16:creationId xmlns:a16="http://schemas.microsoft.com/office/drawing/2014/main" id="{E8B8D1EB-326D-A4DF-20C4-AF4E534C5801}"/>
              </a:ext>
            </a:extLst>
          </p:cNvPr>
          <p:cNvSpPr>
            <a:spLocks noGrp="1"/>
          </p:cNvSpPr>
          <p:nvPr>
            <p:ph idx="1"/>
          </p:nvPr>
        </p:nvSpPr>
        <p:spPr>
          <a:xfrm>
            <a:off x="838200" y="1825625"/>
            <a:ext cx="10515600" cy="2945158"/>
          </a:xfrm>
        </p:spPr>
        <p:txBody>
          <a:bodyPr/>
          <a:lstStyle/>
          <a:p>
            <a:r>
              <a:rPr lang="en-US" sz="1800" dirty="0">
                <a:effectLst/>
                <a:latin typeface="Times New Roman" panose="02020603050405020304" pitchFamily="18" charset="0"/>
                <a:ea typeface="Calibri" panose="020F0502020204030204" pitchFamily="34" charset="0"/>
                <a:cs typeface="Arial" panose="020B0604020202020204" pitchFamily="34" charset="0"/>
              </a:rPr>
              <a:t>Suppose we have a high voltage ceramic capacitor of 1000Pf of </a:t>
            </a:r>
            <a:r>
              <a:rPr lang="en-US" sz="1800" b="1" dirty="0">
                <a:effectLst/>
                <a:latin typeface="Times New Roman" panose="02020603050405020304" pitchFamily="18" charset="0"/>
                <a:ea typeface="Calibri" panose="020F0502020204030204" pitchFamily="34" charset="0"/>
                <a:cs typeface="Arial" panose="020B0604020202020204" pitchFamily="34" charset="0"/>
              </a:rPr>
              <a:t>Ta2O5</a:t>
            </a:r>
            <a:r>
              <a:rPr lang="en-US" sz="1800" dirty="0">
                <a:effectLst/>
                <a:latin typeface="Times New Roman" panose="02020603050405020304" pitchFamily="18" charset="0"/>
                <a:ea typeface="Calibri" panose="020F0502020204030204" pitchFamily="34" charset="0"/>
                <a:cs typeface="Arial" panose="020B0604020202020204" pitchFamily="34" charset="0"/>
              </a:rPr>
              <a:t> [16] with each plate area 1cm</a:t>
            </a:r>
            <a:r>
              <a:rPr lang="en-US" sz="1800" baseline="30000" dirty="0">
                <a:effectLst/>
                <a:latin typeface="Times New Roman" panose="02020603050405020304" pitchFamily="18" charset="0"/>
                <a:ea typeface="Calibri" panose="020F0502020204030204" pitchFamily="34" charset="0"/>
                <a:cs typeface="Arial" panose="020B0604020202020204" pitchFamily="34" charset="0"/>
              </a:rPr>
              <a:t>2</a:t>
            </a:r>
            <a:r>
              <a:rPr lang="en-US" sz="1800" dirty="0">
                <a:effectLst/>
                <a:latin typeface="Times New Roman" panose="02020603050405020304" pitchFamily="18" charset="0"/>
                <a:ea typeface="Calibri" panose="020F0502020204030204" pitchFamily="34" charset="0"/>
                <a:cs typeface="Arial" panose="020B0604020202020204" pitchFamily="34" charset="0"/>
              </a:rPr>
              <a:t> which is charged by 10,000 volts. The permittivity of vacuum is about </a:t>
            </a:r>
            <a:r>
              <a:rPr lang="en-US" sz="18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8.8541878128 * 10</a:t>
            </a:r>
            <a:r>
              <a:rPr lang="en-US" sz="1800" baseline="30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−12</a:t>
            </a:r>
            <a:r>
              <a:rPr lang="en-US" sz="18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Farads*meter</a:t>
            </a:r>
            <a:r>
              <a:rPr lang="en-US" sz="1800" baseline="30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−1</a:t>
            </a:r>
            <a:r>
              <a:rPr lang="en-US" sz="18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So we can calculate the distance d between the plates, 8.8541878128 * 10</a:t>
            </a:r>
            <a:r>
              <a:rPr lang="en-US" sz="1800" baseline="30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−12</a:t>
            </a:r>
            <a:r>
              <a:rPr lang="en-US" sz="18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Farads * metere</a:t>
            </a:r>
            <a:r>
              <a:rPr lang="en-US" sz="1800" baseline="30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−1 </a:t>
            </a:r>
            <a:r>
              <a:rPr lang="en-US" sz="18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10</a:t>
            </a:r>
            <a:r>
              <a:rPr lang="en-US" sz="1800" baseline="30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-4</a:t>
            </a:r>
            <a:r>
              <a:rPr lang="en-US" sz="18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meters</a:t>
            </a:r>
            <a:r>
              <a:rPr lang="en-US" sz="1800" baseline="300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2</a:t>
            </a:r>
            <a:r>
              <a:rPr lang="en-US" sz="1800" baseline="30000" dirty="0">
                <a:effectLst/>
                <a:latin typeface="Times New Roman" panose="02020603050405020304" pitchFamily="18" charset="0"/>
                <a:ea typeface="Calibri" panose="020F0502020204030204" pitchFamily="34" charset="0"/>
                <a:cs typeface="Arial" panose="020B0604020202020204" pitchFamily="34" charset="0"/>
              </a:rPr>
              <a:t>  * </a:t>
            </a:r>
            <a:r>
              <a:rPr lang="en-US" sz="1800" dirty="0">
                <a:effectLst/>
                <a:latin typeface="Times New Roman" panose="02020603050405020304" pitchFamily="18" charset="0"/>
                <a:ea typeface="Calibri" panose="020F0502020204030204" pitchFamily="34" charset="0"/>
                <a:cs typeface="Arial" panose="020B0604020202020204" pitchFamily="34" charset="0"/>
              </a:rPr>
              <a:t>d</a:t>
            </a:r>
            <a:r>
              <a:rPr lang="en-US" sz="1800" baseline="30000" dirty="0">
                <a:effectLst/>
                <a:latin typeface="Times New Roman" panose="02020603050405020304" pitchFamily="18" charset="0"/>
                <a:ea typeface="Calibri" panose="020F0502020204030204" pitchFamily="34" charset="0"/>
                <a:cs typeface="Arial" panose="020B0604020202020204" pitchFamily="34" charset="0"/>
              </a:rPr>
              <a:t>-1</a:t>
            </a:r>
            <a:r>
              <a:rPr lang="en-US" sz="1800" dirty="0">
                <a:effectLst/>
                <a:latin typeface="Times New Roman" panose="02020603050405020304" pitchFamily="18" charset="0"/>
                <a:ea typeface="Calibri" panose="020F0502020204030204" pitchFamily="34" charset="0"/>
                <a:cs typeface="Arial" panose="020B0604020202020204" pitchFamily="34" charset="0"/>
              </a:rPr>
              <a:t> * 25 = 10</a:t>
            </a:r>
            <a:r>
              <a:rPr lang="en-US" sz="1800" baseline="30000" dirty="0">
                <a:effectLst/>
                <a:latin typeface="Times New Roman" panose="02020603050405020304" pitchFamily="18" charset="0"/>
                <a:ea typeface="Calibri" panose="020F0502020204030204" pitchFamily="34" charset="0"/>
                <a:cs typeface="Arial" panose="020B0604020202020204" pitchFamily="34" charset="0"/>
              </a:rPr>
              <a:t>-9</a:t>
            </a:r>
            <a:r>
              <a:rPr lang="en-US" sz="1800" dirty="0">
                <a:effectLst/>
                <a:latin typeface="Times New Roman" panose="02020603050405020304" pitchFamily="18" charset="0"/>
                <a:ea typeface="Calibri" panose="020F0502020204030204" pitchFamily="34" charset="0"/>
                <a:cs typeface="Arial" panose="020B0604020202020204" pitchFamily="34" charset="0"/>
              </a:rPr>
              <a:t> Farads. That means d ~ 0.22135469532 * 10</a:t>
            </a:r>
            <a:r>
              <a:rPr lang="en-US" sz="1800" baseline="30000" dirty="0">
                <a:effectLst/>
                <a:latin typeface="Times New Roman" panose="02020603050405020304" pitchFamily="18" charset="0"/>
                <a:ea typeface="Calibri" panose="020F0502020204030204" pitchFamily="34" charset="0"/>
                <a:cs typeface="Arial" panose="020B0604020202020204" pitchFamily="34" charset="0"/>
              </a:rPr>
              <a:t>-1</a:t>
            </a:r>
            <a:r>
              <a:rPr lang="en-US" sz="1800" dirty="0">
                <a:effectLst/>
                <a:latin typeface="Times New Roman" panose="02020603050405020304" pitchFamily="18" charset="0"/>
                <a:ea typeface="Calibri" panose="020F0502020204030204" pitchFamily="34" charset="0"/>
                <a:cs typeface="Arial" panose="020B0604020202020204" pitchFamily="34" charset="0"/>
              </a:rPr>
              <a:t> mm or d ~ 0.22135469532 * 10</a:t>
            </a:r>
            <a:r>
              <a:rPr lang="en-US" sz="1800" baseline="30000" dirty="0">
                <a:effectLst/>
                <a:latin typeface="Times New Roman" panose="02020603050405020304" pitchFamily="18" charset="0"/>
                <a:ea typeface="Calibri" panose="020F0502020204030204" pitchFamily="34" charset="0"/>
                <a:cs typeface="Arial" panose="020B0604020202020204" pitchFamily="34" charset="0"/>
              </a:rPr>
              <a:t>-2</a:t>
            </a:r>
            <a:r>
              <a:rPr lang="en-US" sz="1800" dirty="0">
                <a:effectLst/>
                <a:latin typeface="Times New Roman" panose="02020603050405020304" pitchFamily="18" charset="0"/>
                <a:ea typeface="Calibri" panose="020F0502020204030204" pitchFamily="34" charset="0"/>
                <a:cs typeface="Arial" panose="020B0604020202020204" pitchFamily="34" charset="0"/>
              </a:rPr>
              <a:t> cm. Now we take into account the weight density of the Ta2O5 which is 8.2 grams perm 1cm</a:t>
            </a:r>
            <a:r>
              <a:rPr lang="en-US" sz="1800" baseline="30000" dirty="0">
                <a:effectLst/>
                <a:latin typeface="Times New Roman" panose="02020603050405020304" pitchFamily="18" charset="0"/>
                <a:ea typeface="Calibri" panose="020F0502020204030204" pitchFamily="34" charset="0"/>
                <a:cs typeface="Arial" panose="020B0604020202020204" pitchFamily="34" charset="0"/>
              </a:rPr>
              <a:t>3</a:t>
            </a:r>
            <a:r>
              <a:rPr lang="en-US" sz="1800" dirty="0">
                <a:effectLst/>
                <a:latin typeface="Times New Roman" panose="02020603050405020304" pitchFamily="18" charset="0"/>
                <a:ea typeface="Calibri" panose="020F0502020204030204" pitchFamily="34" charset="0"/>
                <a:cs typeface="Arial" panose="020B0604020202020204" pitchFamily="34" charset="0"/>
              </a:rPr>
              <a:t> volume. So we have 8.2 * 1cm * 1cm * 0.22135469532 * 10</a:t>
            </a:r>
            <a:r>
              <a:rPr lang="en-US" sz="1800" baseline="30000" dirty="0">
                <a:effectLst/>
                <a:latin typeface="Times New Roman" panose="02020603050405020304" pitchFamily="18" charset="0"/>
                <a:ea typeface="Calibri" panose="020F0502020204030204" pitchFamily="34" charset="0"/>
                <a:cs typeface="Arial" panose="020B0604020202020204" pitchFamily="34" charset="0"/>
              </a:rPr>
              <a:t>-2</a:t>
            </a:r>
            <a:r>
              <a:rPr lang="en-US" sz="1800" dirty="0">
                <a:effectLst/>
                <a:latin typeface="Times New Roman" panose="02020603050405020304" pitchFamily="18" charset="0"/>
                <a:ea typeface="Calibri" panose="020F0502020204030204" pitchFamily="34" charset="0"/>
                <a:cs typeface="Arial" panose="020B0604020202020204" pitchFamily="34" charset="0"/>
              </a:rPr>
              <a:t> cm = 0.01815108501624 grams.  At 10000 volts the weight loss is of a portion of 0.04960602477676315711411588216388 of the weight of the dielectric material and the inertial dipole is attenuated by the relative dielectric constant 25 just as the electric field is.  So we have 0.01815108501624 grams * 0.04960602477676315711411588216388 * 25</a:t>
            </a:r>
            <a:r>
              <a:rPr lang="en-US" sz="1800" baseline="30000" dirty="0">
                <a:effectLst/>
                <a:latin typeface="Times New Roman" panose="02020603050405020304" pitchFamily="18" charset="0"/>
                <a:ea typeface="Calibri" panose="020F0502020204030204" pitchFamily="34" charset="0"/>
                <a:cs typeface="Arial" panose="020B0604020202020204" pitchFamily="34" charset="0"/>
              </a:rPr>
              <a:t>-1 ~</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b="1" dirty="0">
                <a:effectLst/>
                <a:latin typeface="Times New Roman" panose="02020603050405020304" pitchFamily="18" charset="0"/>
                <a:ea typeface="Calibri" panose="020F0502020204030204" pitchFamily="34" charset="0"/>
                <a:cs typeface="Arial" panose="020B0604020202020204" pitchFamily="34" charset="0"/>
              </a:rPr>
              <a:t>3.60161*10</a:t>
            </a:r>
            <a:r>
              <a:rPr lang="en-US" sz="1800" b="1" baseline="30000" dirty="0">
                <a:effectLst/>
                <a:latin typeface="Times New Roman" panose="02020603050405020304" pitchFamily="18" charset="0"/>
                <a:ea typeface="Calibri" panose="020F0502020204030204" pitchFamily="34" charset="0"/>
                <a:cs typeface="Arial" panose="020B0604020202020204" pitchFamily="34" charset="0"/>
              </a:rPr>
              <a:t>-5</a:t>
            </a:r>
            <a:r>
              <a:rPr lang="en-US" sz="1800" b="1" dirty="0">
                <a:effectLst/>
                <a:latin typeface="Times New Roman" panose="02020603050405020304" pitchFamily="18" charset="0"/>
                <a:ea typeface="Calibri" panose="020F0502020204030204" pitchFamily="34" charset="0"/>
                <a:cs typeface="Arial" panose="020B0604020202020204" pitchFamily="34" charset="0"/>
              </a:rPr>
              <a:t> grams weight loss</a:t>
            </a:r>
            <a:r>
              <a:rPr lang="en-US" sz="1800" dirty="0">
                <a:effectLst/>
                <a:latin typeface="Times New Roman" panose="02020603050405020304" pitchFamily="18" charset="0"/>
                <a:ea typeface="Calibri" panose="020F0502020204030204" pitchFamily="34" charset="0"/>
                <a:cs typeface="Arial" panose="020B0604020202020204" pitchFamily="34" charset="0"/>
              </a:rPr>
              <a:t>. This estimate can be much lower in a multilayered capacitor where fields cancel out or when the dielectric constant is higher and the dipoles density is not uniform.</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32127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59B55-5E90-6770-97FA-E4624AB02AED}"/>
              </a:ext>
            </a:extLst>
          </p:cNvPr>
          <p:cNvSpPr>
            <a:spLocks noGrp="1"/>
          </p:cNvSpPr>
          <p:nvPr>
            <p:ph type="title"/>
          </p:nvPr>
        </p:nvSpPr>
        <p:spPr>
          <a:xfrm>
            <a:off x="838200" y="365125"/>
            <a:ext cx="10515600" cy="2449637"/>
          </a:xfrm>
        </p:spPr>
        <p:txBody>
          <a:bodyPr>
            <a:noAutofit/>
          </a:bodyPr>
          <a:lstStyle/>
          <a:p>
            <a:r>
              <a:rPr lang="en-US" sz="3200" dirty="0"/>
              <a:t>Not really a remedy but maybe a POC with slow responding dielectric, if it exists, can use the opposite dielectric alignment, especially in capacitor discharge, to generate a gravitational dipole that will not be cancelled out. Other solutions may involve RF frequencies. DC alone is insufficient!</a:t>
            </a:r>
          </a:p>
        </p:txBody>
      </p:sp>
      <p:pic>
        <p:nvPicPr>
          <p:cNvPr id="4" name="Content Placeholder 3">
            <a:extLst>
              <a:ext uri="{FF2B5EF4-FFF2-40B4-BE49-F238E27FC236}">
                <a16:creationId xmlns:a16="http://schemas.microsoft.com/office/drawing/2014/main" id="{D0D077A0-A3BD-7EA0-94A8-465A3AF81E7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66260" y="3007322"/>
            <a:ext cx="3659479" cy="3481388"/>
          </a:xfrm>
          <a:prstGeom prst="rect">
            <a:avLst/>
          </a:prstGeom>
          <a:noFill/>
          <a:ln>
            <a:noFill/>
          </a:ln>
        </p:spPr>
      </p:pic>
    </p:spTree>
    <p:extLst>
      <p:ext uri="{BB962C8B-B14F-4D97-AF65-F5344CB8AC3E}">
        <p14:creationId xmlns:p14="http://schemas.microsoft.com/office/powerpoint/2010/main" val="3191642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FE4FE-D487-FE45-BA31-C86B23B3B432}"/>
              </a:ext>
            </a:extLst>
          </p:cNvPr>
          <p:cNvSpPr>
            <a:spLocks noGrp="1"/>
          </p:cNvSpPr>
          <p:nvPr>
            <p:ph type="ctrTitle"/>
          </p:nvPr>
        </p:nvSpPr>
        <p:spPr/>
        <p:txBody>
          <a:bodyPr>
            <a:normAutofit/>
          </a:bodyPr>
          <a:lstStyle/>
          <a:p>
            <a:r>
              <a:rPr lang="en-US" dirty="0"/>
              <a:t>Summary</a:t>
            </a:r>
            <a:br>
              <a:rPr lang="en-US" dirty="0"/>
            </a:br>
            <a:endParaRPr lang="en-US" dirty="0"/>
          </a:p>
        </p:txBody>
      </p:sp>
      <p:sp>
        <p:nvSpPr>
          <p:cNvPr id="3" name="Subtitle 2">
            <a:extLst>
              <a:ext uri="{FF2B5EF4-FFF2-40B4-BE49-F238E27FC236}">
                <a16:creationId xmlns:a16="http://schemas.microsoft.com/office/drawing/2014/main" id="{97C21DEB-5064-23BC-4503-C67BD80D3EF9}"/>
              </a:ext>
            </a:extLst>
          </p:cNvPr>
          <p:cNvSpPr>
            <a:spLocks noGrp="1"/>
          </p:cNvSpPr>
          <p:nvPr>
            <p:ph type="subTitle" idx="1"/>
          </p:nvPr>
        </p:nvSpPr>
        <p:spPr>
          <a:xfrm>
            <a:off x="1524000" y="2798859"/>
            <a:ext cx="9144000" cy="3037398"/>
          </a:xfrm>
        </p:spPr>
        <p:txBody>
          <a:bodyPr/>
          <a:lstStyle/>
          <a:p>
            <a:pPr algn="l"/>
            <a:r>
              <a:rPr lang="en-US" dirty="0"/>
              <a:t>It is required to use the outcome of this theory to reach a breakthrough propulsion and energy extraction technology.</a:t>
            </a:r>
          </a:p>
          <a:p>
            <a:pPr algn="l"/>
            <a:r>
              <a:rPr lang="en-US" dirty="0"/>
              <a:t>If funding occurs, the starting point will be the second preferred embodiment of patent application 16/177167 combined with using high voltage DC and AC components to achieve the following:</a:t>
            </a:r>
          </a:p>
          <a:p>
            <a:pPr marL="457200" indent="-457200" algn="l">
              <a:buAutoNum type="arabicParenR"/>
            </a:pPr>
            <a:r>
              <a:rPr lang="en-US" dirty="0"/>
              <a:t>Sustainable Hermann Bondi inertial dipole.</a:t>
            </a:r>
          </a:p>
          <a:p>
            <a:pPr marL="457200" indent="-457200" algn="l">
              <a:buAutoNum type="arabicParenR"/>
            </a:pPr>
            <a:r>
              <a:rPr lang="en-US" dirty="0"/>
              <a:t>Build an electro-gravitational drone.</a:t>
            </a:r>
          </a:p>
          <a:p>
            <a:pPr marL="457200" indent="-457200">
              <a:buAutoNum type="arabicParenR"/>
            </a:pPr>
            <a:endParaRPr lang="en-US" dirty="0"/>
          </a:p>
        </p:txBody>
      </p:sp>
    </p:spTree>
    <p:extLst>
      <p:ext uri="{BB962C8B-B14F-4D97-AF65-F5344CB8AC3E}">
        <p14:creationId xmlns:p14="http://schemas.microsoft.com/office/powerpoint/2010/main" val="24729739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A1AA0-B100-E1D4-C3CC-1F4F17C61B64}"/>
              </a:ext>
            </a:extLst>
          </p:cNvPr>
          <p:cNvSpPr>
            <a:spLocks noGrp="1"/>
          </p:cNvSpPr>
          <p:nvPr>
            <p:ph type="title"/>
          </p:nvPr>
        </p:nvSpPr>
        <p:spPr>
          <a:xfrm>
            <a:off x="838200" y="365125"/>
            <a:ext cx="10515600" cy="3626430"/>
          </a:xfrm>
        </p:spPr>
        <p:txBody>
          <a:bodyPr/>
          <a:lstStyle/>
          <a:p>
            <a:pPr algn="ctr"/>
            <a:r>
              <a:rPr lang="en-US" dirty="0"/>
              <a:t>End</a:t>
            </a:r>
          </a:p>
        </p:txBody>
      </p:sp>
      <p:sp>
        <p:nvSpPr>
          <p:cNvPr id="3" name="Content Placeholder 2">
            <a:extLst>
              <a:ext uri="{FF2B5EF4-FFF2-40B4-BE49-F238E27FC236}">
                <a16:creationId xmlns:a16="http://schemas.microsoft.com/office/drawing/2014/main" id="{AD28482A-0396-2826-2CB1-D264D35D6FA7}"/>
              </a:ext>
            </a:extLst>
          </p:cNvPr>
          <p:cNvSpPr>
            <a:spLocks noGrp="1"/>
          </p:cNvSpPr>
          <p:nvPr>
            <p:ph idx="1"/>
          </p:nvPr>
        </p:nvSpPr>
        <p:spPr>
          <a:xfrm>
            <a:off x="838200" y="4556097"/>
            <a:ext cx="10515600" cy="1620866"/>
          </a:xfrm>
        </p:spPr>
        <p:txBody>
          <a:bodyPr/>
          <a:lstStyle/>
          <a:p>
            <a:pPr marL="0" indent="0" algn="ctr">
              <a:buNone/>
            </a:pPr>
            <a:r>
              <a:rPr lang="en-US"/>
              <a:t>Thank you.</a:t>
            </a:r>
            <a:endParaRPr lang="en-US" dirty="0"/>
          </a:p>
        </p:txBody>
      </p:sp>
    </p:spTree>
    <p:extLst>
      <p:ext uri="{BB962C8B-B14F-4D97-AF65-F5344CB8AC3E}">
        <p14:creationId xmlns:p14="http://schemas.microsoft.com/office/powerpoint/2010/main" val="1208004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6E742-83E8-EF49-966E-0EF0752F3323}"/>
              </a:ext>
            </a:extLst>
          </p:cNvPr>
          <p:cNvSpPr>
            <a:spLocks noGrp="1"/>
          </p:cNvSpPr>
          <p:nvPr>
            <p:ph type="ctrTitle"/>
          </p:nvPr>
        </p:nvSpPr>
        <p:spPr/>
        <p:txBody>
          <a:bodyPr>
            <a:normAutofit fontScale="90000"/>
          </a:bodyPr>
          <a:lstStyle/>
          <a:p>
            <a:r>
              <a:rPr lang="en-US" dirty="0"/>
              <a:t>1982 – Sam Vaknin’s idea that even energy and momentum are the result of time…</a:t>
            </a:r>
          </a:p>
        </p:txBody>
      </p:sp>
      <p:sp>
        <p:nvSpPr>
          <p:cNvPr id="3" name="Subtitle 2">
            <a:extLst>
              <a:ext uri="{FF2B5EF4-FFF2-40B4-BE49-F238E27FC236}">
                <a16:creationId xmlns:a16="http://schemas.microsoft.com/office/drawing/2014/main" id="{587363C1-5415-F145-B405-E7679EB85970}"/>
              </a:ext>
            </a:extLst>
          </p:cNvPr>
          <p:cNvSpPr>
            <a:spLocks noGrp="1"/>
          </p:cNvSpPr>
          <p:nvPr>
            <p:ph type="subTitle" idx="1"/>
          </p:nvPr>
        </p:nvSpPr>
        <p:spPr>
          <a:xfrm>
            <a:off x="1524000" y="3602037"/>
            <a:ext cx="9144000" cy="2387599"/>
          </a:xfrm>
        </p:spPr>
        <p:txBody>
          <a:bodyPr/>
          <a:lstStyle/>
          <a:p>
            <a:r>
              <a:rPr lang="en-US" dirty="0"/>
              <a:t>…and must come out of the principle of parsimony is correct.</a:t>
            </a:r>
          </a:p>
          <a:p>
            <a:r>
              <a:rPr lang="en-US" b="0" i="0" dirty="0" err="1">
                <a:solidFill>
                  <a:srgbClr val="222222"/>
                </a:solidFill>
                <a:effectLst/>
                <a:latin typeface="Arial" panose="020B0604020202020204" pitchFamily="34" charset="0"/>
              </a:rPr>
              <a:t>Faddeev</a:t>
            </a:r>
            <a:r>
              <a:rPr lang="en-US" b="0" i="0" dirty="0">
                <a:solidFill>
                  <a:srgbClr val="222222"/>
                </a:solidFill>
                <a:effectLst/>
                <a:latin typeface="Arial" panose="020B0604020202020204" pitchFamily="34" charset="0"/>
              </a:rPr>
              <a:t>-Popov ghost theorem shows a problem with multiplicity inherent in Gauge theory. Gauge theory approach separates between particles and forces. This model seeks to unite the two. Again, the principle of parsimony is at play.</a:t>
            </a:r>
            <a:endParaRPr lang="en-US" dirty="0"/>
          </a:p>
        </p:txBody>
      </p:sp>
    </p:spTree>
    <p:extLst>
      <p:ext uri="{BB962C8B-B14F-4D97-AF65-F5344CB8AC3E}">
        <p14:creationId xmlns:p14="http://schemas.microsoft.com/office/powerpoint/2010/main" val="3562202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1F15D-873E-6514-7ED8-4E0A7DD89FB8}"/>
              </a:ext>
            </a:extLst>
          </p:cNvPr>
          <p:cNvSpPr>
            <a:spLocks noGrp="1"/>
          </p:cNvSpPr>
          <p:nvPr>
            <p:ph type="ctrTitle"/>
          </p:nvPr>
        </p:nvSpPr>
        <p:spPr/>
        <p:txBody>
          <a:bodyPr>
            <a:normAutofit fontScale="90000"/>
          </a:bodyPr>
          <a:lstStyle/>
          <a:p>
            <a:r>
              <a:rPr lang="en-US" dirty="0"/>
              <a:t>2003-An idea which complies with Robert </a:t>
            </a:r>
            <a:r>
              <a:rPr lang="en-US" dirty="0" err="1"/>
              <a:t>Gercoh</a:t>
            </a:r>
            <a:r>
              <a:rPr lang="en-US" dirty="0"/>
              <a:t> time function in a causal spacetime</a:t>
            </a:r>
          </a:p>
        </p:txBody>
      </p:sp>
      <p:sp>
        <p:nvSpPr>
          <p:cNvPr id="3" name="Subtitle 2">
            <a:extLst>
              <a:ext uri="{FF2B5EF4-FFF2-40B4-BE49-F238E27FC236}">
                <a16:creationId xmlns:a16="http://schemas.microsoft.com/office/drawing/2014/main" id="{3771B3A6-D3F2-2059-9627-A45BC534024C}"/>
              </a:ext>
            </a:extLst>
          </p:cNvPr>
          <p:cNvSpPr>
            <a:spLocks noGrp="1"/>
          </p:cNvSpPr>
          <p:nvPr>
            <p:ph type="subTitle" idx="1"/>
          </p:nvPr>
        </p:nvSpPr>
        <p:spPr/>
        <p:txBody>
          <a:bodyPr>
            <a:normAutofit fontScale="92500"/>
          </a:bodyPr>
          <a:lstStyle/>
          <a:p>
            <a:r>
              <a:rPr lang="en-US" dirty="0"/>
              <a:t>It must however work in any spacetime even if the interpretation is easier in a causal spacetime. Robert </a:t>
            </a:r>
            <a:r>
              <a:rPr lang="en-US" dirty="0" err="1"/>
              <a:t>Geroch</a:t>
            </a:r>
            <a:r>
              <a:rPr lang="en-US" dirty="0"/>
              <a:t> proved that in a causal spacetime, a universal clock can be consistently defined – see </a:t>
            </a:r>
            <a:r>
              <a:rPr lang="en-US" u="sng" dirty="0" err="1"/>
              <a:t>Geroch</a:t>
            </a:r>
            <a:r>
              <a:rPr lang="en-US" u="sng" dirty="0"/>
              <a:t> Splitting Theorem</a:t>
            </a:r>
            <a:r>
              <a:rPr lang="en-US" dirty="0"/>
              <a:t>. Why is it important? Because it reduces the number of the model’s assumptions. There is no need to invent a new scalar function.</a:t>
            </a:r>
          </a:p>
        </p:txBody>
      </p:sp>
    </p:spTree>
    <p:extLst>
      <p:ext uri="{BB962C8B-B14F-4D97-AF65-F5344CB8AC3E}">
        <p14:creationId xmlns:p14="http://schemas.microsoft.com/office/powerpoint/2010/main" val="1897148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BC49C-2AA8-885A-3E02-BAD63EA07532}"/>
              </a:ext>
            </a:extLst>
          </p:cNvPr>
          <p:cNvSpPr>
            <a:spLocks noGrp="1"/>
          </p:cNvSpPr>
          <p:nvPr>
            <p:ph type="title"/>
          </p:nvPr>
        </p:nvSpPr>
        <p:spPr>
          <a:xfrm>
            <a:off x="838200" y="365125"/>
            <a:ext cx="10515600" cy="3324280"/>
          </a:xfrm>
        </p:spPr>
        <p:txBody>
          <a:bodyPr>
            <a:normAutofit fontScale="90000"/>
          </a:bodyPr>
          <a:lstStyle/>
          <a:p>
            <a:r>
              <a:rPr lang="en-US" dirty="0" err="1"/>
              <a:t>Geroch</a:t>
            </a:r>
            <a:r>
              <a:rPr lang="en-US" dirty="0"/>
              <a:t> function does not violate the principle of Relativity. The same maximal proper time can be measured from a Cauchy surface to every event along more than one curve. There is a magnitude but not a direction. So, there is no preferable coordinate of time.</a:t>
            </a:r>
          </a:p>
        </p:txBody>
      </p:sp>
      <p:sp>
        <p:nvSpPr>
          <p:cNvPr id="3" name="Content Placeholder 2">
            <a:extLst>
              <a:ext uri="{FF2B5EF4-FFF2-40B4-BE49-F238E27FC236}">
                <a16:creationId xmlns:a16="http://schemas.microsoft.com/office/drawing/2014/main" id="{9B2DE823-7C6D-929A-9546-F746FE7620CB}"/>
              </a:ext>
            </a:extLst>
          </p:cNvPr>
          <p:cNvSpPr>
            <a:spLocks noGrp="1"/>
          </p:cNvSpPr>
          <p:nvPr>
            <p:ph sz="half" idx="1"/>
          </p:nvPr>
        </p:nvSpPr>
        <p:spPr>
          <a:xfrm>
            <a:off x="838200" y="3689405"/>
            <a:ext cx="5181600" cy="2487558"/>
          </a:xfrm>
        </p:spPr>
        <p:txBody>
          <a:bodyPr>
            <a:normAutofit fontScale="92500" lnSpcReduction="10000"/>
          </a:bodyPr>
          <a:lstStyle/>
          <a:p>
            <a:r>
              <a:rPr lang="en-US" dirty="0"/>
              <a:t>So, what happens when the same event is accessible through multiple such curves?</a:t>
            </a:r>
          </a:p>
          <a:p>
            <a:r>
              <a:rPr lang="en-US" dirty="0"/>
              <a:t>How will a test clock move? Along a geodesic as expected from GR or along the gradient of the scalar function?</a:t>
            </a:r>
          </a:p>
          <a:p>
            <a:pPr marL="0" indent="0">
              <a:buNone/>
            </a:pPr>
            <a:endParaRPr lang="en-US" dirty="0"/>
          </a:p>
        </p:txBody>
      </p:sp>
      <p:sp>
        <p:nvSpPr>
          <p:cNvPr id="4" name="Content Placeholder 3">
            <a:extLst>
              <a:ext uri="{FF2B5EF4-FFF2-40B4-BE49-F238E27FC236}">
                <a16:creationId xmlns:a16="http://schemas.microsoft.com/office/drawing/2014/main" id="{8565041E-2534-ED2D-4A06-138FB7397884}"/>
              </a:ext>
            </a:extLst>
          </p:cNvPr>
          <p:cNvSpPr>
            <a:spLocks noGrp="1"/>
          </p:cNvSpPr>
          <p:nvPr>
            <p:ph sz="half" idx="2"/>
          </p:nvPr>
        </p:nvSpPr>
        <p:spPr>
          <a:xfrm>
            <a:off x="6172200" y="3689403"/>
            <a:ext cx="5181600" cy="2487559"/>
          </a:xfrm>
        </p:spPr>
        <p:txBody>
          <a:bodyPr>
            <a:normAutofit fontScale="92500" lnSpcReduction="10000"/>
          </a:bodyPr>
          <a:lstStyle/>
          <a:p>
            <a:r>
              <a:rPr lang="en-US" dirty="0"/>
              <a:t>What does that mean in terms of physics? How does this idea differ from conventional physics?</a:t>
            </a:r>
          </a:p>
          <a:p>
            <a:r>
              <a:rPr lang="en-US" dirty="0"/>
              <a:t>Is the gradient of such a scalar function always geodesic? If not, then what is the action of such a gradient?</a:t>
            </a:r>
          </a:p>
        </p:txBody>
      </p:sp>
    </p:spTree>
    <p:extLst>
      <p:ext uri="{BB962C8B-B14F-4D97-AF65-F5344CB8AC3E}">
        <p14:creationId xmlns:p14="http://schemas.microsoft.com/office/powerpoint/2010/main" val="2883265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0F9D8-11AC-513C-EC9B-DA0D380DFA38}"/>
              </a:ext>
            </a:extLst>
          </p:cNvPr>
          <p:cNvSpPr>
            <a:spLocks noGrp="1"/>
          </p:cNvSpPr>
          <p:nvPr>
            <p:ph type="ctrTitle"/>
          </p:nvPr>
        </p:nvSpPr>
        <p:spPr>
          <a:xfrm>
            <a:off x="1524000" y="479065"/>
            <a:ext cx="9144000" cy="3116911"/>
          </a:xfrm>
        </p:spPr>
        <p:txBody>
          <a:bodyPr>
            <a:normAutofit/>
          </a:bodyPr>
          <a:lstStyle/>
          <a:p>
            <a:r>
              <a:rPr lang="en-US" sz="3600" dirty="0"/>
              <a:t>To allow a gradient of a scalar function not to be geodesic, an action must be defined on its Reeb class, not the usual Reeb vector. The Reeb class can be seen in the </a:t>
            </a:r>
            <a:r>
              <a:rPr lang="en-US" sz="3600" dirty="0" err="1"/>
              <a:t>Godbilon</a:t>
            </a:r>
            <a:r>
              <a:rPr lang="en-US" sz="3600" dirty="0"/>
              <a:t>-Vey form. The Reeb class is a 1-form and has a vector formalism too. It means non-geodesic acceleration.</a:t>
            </a:r>
          </a:p>
        </p:txBody>
      </p:sp>
      <p:sp>
        <p:nvSpPr>
          <p:cNvPr id="3" name="Subtitle 2">
            <a:extLst>
              <a:ext uri="{FF2B5EF4-FFF2-40B4-BE49-F238E27FC236}">
                <a16:creationId xmlns:a16="http://schemas.microsoft.com/office/drawing/2014/main" id="{0DDC49F2-FF3A-6433-AE6E-67742060D35B}"/>
              </a:ext>
            </a:extLst>
          </p:cNvPr>
          <p:cNvSpPr>
            <a:spLocks noGrp="1"/>
          </p:cNvSpPr>
          <p:nvPr>
            <p:ph type="subTitle" idx="1"/>
          </p:nvPr>
        </p:nvSpPr>
        <p:spPr>
          <a:xfrm>
            <a:off x="1524000" y="3904090"/>
            <a:ext cx="9144000" cy="1353710"/>
          </a:xfrm>
        </p:spPr>
        <p:txBody>
          <a:bodyPr/>
          <a:lstStyle/>
          <a:p>
            <a:r>
              <a:rPr lang="en-US" dirty="0"/>
              <a:t>There must be terms in the Euler Lagrange equations that will allow solutions in which the gradient will not have to be geodesic.</a:t>
            </a:r>
          </a:p>
        </p:txBody>
      </p:sp>
    </p:spTree>
    <p:extLst>
      <p:ext uri="{BB962C8B-B14F-4D97-AF65-F5344CB8AC3E}">
        <p14:creationId xmlns:p14="http://schemas.microsoft.com/office/powerpoint/2010/main" val="458835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3CD51A22-77E7-0E39-59D1-929F91E207AA}"/>
                  </a:ext>
                </a:extLst>
              </p:cNvPr>
              <p:cNvSpPr>
                <a:spLocks noGrp="1"/>
              </p:cNvSpPr>
              <p:nvPr>
                <p:ph type="ctrTitle"/>
              </p:nvPr>
            </p:nvSpPr>
            <p:spPr>
              <a:xfrm>
                <a:off x="1524000" y="1033670"/>
                <a:ext cx="9144000" cy="3021495"/>
              </a:xfrm>
            </p:spPr>
            <p:txBody>
              <a:bodyPr>
                <a:normAutofit fontScale="90000"/>
              </a:bodyPr>
              <a:lstStyle/>
              <a:p>
                <a:pPr/>
                <a14:m>
                  <m:oMathPara xmlns:m="http://schemas.openxmlformats.org/officeDocument/2006/math">
                    <m:oMathParaPr>
                      <m:jc m:val="centerGroup"/>
                    </m:oMathParaPr>
                    <m:oMath xmlns:m="http://schemas.openxmlformats.org/officeDocument/2006/math">
                      <m:sSub>
                        <m:sSubPr>
                          <m:ctrlPr>
                            <a:rPr lang="en-US" sz="2200" i="1" smtClean="0">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sz="2200" i="1">
                              <a:effectLst/>
                              <a:latin typeface="Cambria Math" panose="02040503050406030204" pitchFamily="18" charset="0"/>
                              <a:ea typeface="Cambria Math" panose="02040503050406030204" pitchFamily="18" charset="0"/>
                              <a:cs typeface="Times New Roman" panose="02020603050405020304" pitchFamily="18" charset="0"/>
                            </a:rPr>
                            <m:t>𝑃</m:t>
                          </m:r>
                        </m:e>
                        <m:sub>
                          <m:r>
                            <a:rPr lang="en-US" sz="2200" i="1">
                              <a:effectLst/>
                              <a:latin typeface="Cambria Math" panose="02040503050406030204" pitchFamily="18" charset="0"/>
                              <a:ea typeface="Cambria Math" panose="02040503050406030204" pitchFamily="18" charset="0"/>
                              <a:cs typeface="Times New Roman" panose="02020603050405020304" pitchFamily="18" charset="0"/>
                            </a:rPr>
                            <m:t>𝜇</m:t>
                          </m:r>
                        </m:sub>
                      </m:sSub>
                      <m:r>
                        <a:rPr lang="en-US" sz="2200" i="1">
                          <a:effectLst/>
                          <a:latin typeface="Cambria Math" panose="02040503050406030204" pitchFamily="18" charset="0"/>
                          <a:ea typeface="Cambria Math" panose="02040503050406030204" pitchFamily="18" charset="0"/>
                        </a:rPr>
                        <m:t>≡</m:t>
                      </m:r>
                      <m:f>
                        <m:fPr>
                          <m:ctrlPr>
                            <a:rPr lang="en-US" sz="2200" i="1">
                              <a:effectLst/>
                              <a:latin typeface="Cambria Math" panose="02040503050406030204" pitchFamily="18" charset="0"/>
                              <a:ea typeface="Cambria Math" panose="02040503050406030204" pitchFamily="18" charset="0"/>
                              <a:cs typeface="Times New Roman" panose="02020603050405020304" pitchFamily="18" charset="0"/>
                            </a:rPr>
                          </m:ctrlPr>
                        </m:fPr>
                        <m:num>
                          <m:r>
                            <a:rPr lang="en-US" sz="2200" i="1">
                              <a:effectLst/>
                              <a:latin typeface="Cambria Math" panose="02040503050406030204" pitchFamily="18" charset="0"/>
                              <a:ea typeface="Cambria Math" panose="02040503050406030204" pitchFamily="18" charset="0"/>
                              <a:cs typeface="Times New Roman" panose="02020603050405020304" pitchFamily="18" charset="0"/>
                            </a:rPr>
                            <m:t>𝑑𝑃</m:t>
                          </m:r>
                        </m:num>
                        <m:den>
                          <m:r>
                            <a:rPr lang="en-US" sz="2200" i="1">
                              <a:effectLst/>
                              <a:latin typeface="Cambria Math" panose="02040503050406030204" pitchFamily="18" charset="0"/>
                              <a:ea typeface="Cambria Math" panose="02040503050406030204" pitchFamily="18" charset="0"/>
                              <a:cs typeface="Times New Roman" panose="02020603050405020304" pitchFamily="18" charset="0"/>
                            </a:rPr>
                            <m:t>𝑑</m:t>
                          </m:r>
                          <m:sSup>
                            <m:sSupPr>
                              <m:ctrlPr>
                                <a:rPr lang="en-US" sz="2200" i="1">
                                  <a:effectLst/>
                                  <a:latin typeface="Cambria Math" panose="02040503050406030204" pitchFamily="18" charset="0"/>
                                  <a:ea typeface="Cambria Math" panose="02040503050406030204" pitchFamily="18" charset="0"/>
                                  <a:cs typeface="Times New Roman" panose="02020603050405020304" pitchFamily="18" charset="0"/>
                                </a:rPr>
                              </m:ctrlPr>
                            </m:sSupPr>
                            <m:e>
                              <m:r>
                                <a:rPr lang="en-US" sz="2200" i="1">
                                  <a:effectLst/>
                                  <a:latin typeface="Cambria Math" panose="02040503050406030204" pitchFamily="18" charset="0"/>
                                  <a:ea typeface="Cambria Math" panose="02040503050406030204" pitchFamily="18" charset="0"/>
                                  <a:cs typeface="Times New Roman" panose="02020603050405020304" pitchFamily="18" charset="0"/>
                                </a:rPr>
                                <m:t>𝑥</m:t>
                              </m:r>
                            </m:e>
                            <m:sup>
                              <m:r>
                                <a:rPr lang="en-US" sz="2200" i="1">
                                  <a:effectLst/>
                                  <a:latin typeface="Cambria Math" panose="02040503050406030204" pitchFamily="18" charset="0"/>
                                  <a:ea typeface="Cambria Math" panose="02040503050406030204" pitchFamily="18" charset="0"/>
                                  <a:cs typeface="Times New Roman" panose="02020603050405020304" pitchFamily="18" charset="0"/>
                                </a:rPr>
                                <m:t>𝜇</m:t>
                              </m:r>
                            </m:sup>
                          </m:sSup>
                        </m:den>
                      </m:f>
                    </m:oMath>
                  </m:oMathPara>
                </a14:m>
                <a:br>
                  <a:rPr lang="en-US" sz="2200" dirty="0">
                    <a:latin typeface="Cambria Math" panose="02040503050406030204" pitchFamily="18" charset="0"/>
                    <a:ea typeface="Cambria Math" panose="02040503050406030204" pitchFamily="18" charset="0"/>
                  </a:rPr>
                </a:br>
                <a:br>
                  <a:rPr lang="en-US" sz="2200" dirty="0">
                    <a:latin typeface="Cambria Math" panose="02040503050406030204" pitchFamily="18" charset="0"/>
                    <a:ea typeface="Cambria Math" panose="02040503050406030204" pitchFamily="18" charset="0"/>
                  </a:rPr>
                </a:br>
                <a14:m>
                  <m:oMathPara xmlns:m="http://schemas.openxmlformats.org/officeDocument/2006/math">
                    <m:oMathParaPr>
                      <m:jc m:val="centerGroup"/>
                    </m:oMathParaPr>
                    <m:oMath xmlns:m="http://schemas.openxmlformats.org/officeDocument/2006/math">
                      <m:r>
                        <a:rPr lang="en-US" sz="2200" i="1">
                          <a:latin typeface="Cambria Math" panose="02040503050406030204" pitchFamily="18" charset="0"/>
                          <a:ea typeface="Cambria Math" panose="02040503050406030204" pitchFamily="18" charset="0"/>
                        </a:rPr>
                        <m:t>𝑍</m:t>
                      </m:r>
                      <m:r>
                        <a:rPr lang="en-US" sz="2200" i="1">
                          <a:latin typeface="Cambria Math" panose="02040503050406030204" pitchFamily="18" charset="0"/>
                          <a:ea typeface="Cambria Math" panose="02040503050406030204" pitchFamily="18" charset="0"/>
                        </a:rPr>
                        <m:t>≡</m:t>
                      </m:r>
                      <m:d>
                        <m:dPr>
                          <m:begChr m:val="|"/>
                          <m:endChr m:val="|"/>
                          <m:ctrlPr>
                            <a:rPr lang="en-US" sz="2200" i="1">
                              <a:latin typeface="Cambria Math" panose="02040503050406030204" pitchFamily="18" charset="0"/>
                              <a:ea typeface="Cambria Math" panose="02040503050406030204" pitchFamily="18" charset="0"/>
                            </a:rPr>
                          </m:ctrlPr>
                        </m:dPr>
                        <m:e>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𝑃</m:t>
                              </m:r>
                            </m:e>
                            <m:sub>
                              <m:r>
                                <a:rPr lang="en-US" sz="2200" i="1">
                                  <a:latin typeface="Cambria Math" panose="02040503050406030204" pitchFamily="18" charset="0"/>
                                  <a:ea typeface="Cambria Math" panose="02040503050406030204" pitchFamily="18" charset="0"/>
                                </a:rPr>
                                <m:t>𝜆</m:t>
                              </m:r>
                            </m:sub>
                          </m:sSub>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𝑃</m:t>
                              </m:r>
                            </m:e>
                            <m:sup>
                              <m:r>
                                <a:rPr lang="en-US" sz="2200" i="1">
                                  <a:latin typeface="Cambria Math" panose="02040503050406030204" pitchFamily="18" charset="0"/>
                                  <a:ea typeface="Cambria Math" panose="02040503050406030204" pitchFamily="18" charset="0"/>
                                </a:rPr>
                                <m:t>𝜆</m:t>
                              </m:r>
                            </m:sup>
                          </m:sSup>
                        </m:e>
                      </m:d>
                    </m:oMath>
                  </m:oMathPara>
                </a14:m>
                <a:br>
                  <a:rPr lang="en-US" sz="2200" dirty="0">
                    <a:latin typeface="Cambria Math" panose="02040503050406030204" pitchFamily="18" charset="0"/>
                    <a:ea typeface="Cambria Math" panose="02040503050406030204" pitchFamily="18" charset="0"/>
                  </a:rPr>
                </a:br>
                <a:br>
                  <a:rPr lang="en-US" sz="2200" dirty="0">
                    <a:latin typeface="Cambria Math" panose="02040503050406030204" pitchFamily="18" charset="0"/>
                    <a:ea typeface="Cambria Math" panose="02040503050406030204" pitchFamily="18" charset="0"/>
                  </a:rPr>
                </a:br>
                <a14:m>
                  <m:oMathPara xmlns:m="http://schemas.openxmlformats.org/officeDocument/2006/math">
                    <m:oMathParaPr>
                      <m:jc m:val="centerGroup"/>
                    </m:oMathParaPr>
                    <m:oMath xmlns:m="http://schemas.openxmlformats.org/officeDocument/2006/math">
                      <m:f>
                        <m:fPr>
                          <m:ctrlPr>
                            <a:rPr lang="en-US" sz="2200" i="1">
                              <a:latin typeface="Cambria Math" panose="02040503050406030204" pitchFamily="18" charset="0"/>
                              <a:ea typeface="Cambria Math" panose="02040503050406030204" pitchFamily="18" charset="0"/>
                            </a:rPr>
                          </m:ctrlPr>
                        </m:fPr>
                        <m:num>
                          <m:r>
                            <a:rPr lang="en-US" sz="2200" i="1">
                              <a:latin typeface="Cambria Math" panose="02040503050406030204" pitchFamily="18" charset="0"/>
                              <a:ea typeface="Cambria Math" panose="02040503050406030204" pitchFamily="18" charset="0"/>
                            </a:rPr>
                            <m:t>𝑑</m:t>
                          </m:r>
                        </m:num>
                        <m:den>
                          <m:r>
                            <a:rPr lang="en-US" sz="2200" i="1">
                              <a:latin typeface="Cambria Math" panose="02040503050406030204" pitchFamily="18" charset="0"/>
                              <a:ea typeface="Cambria Math" panose="02040503050406030204" pitchFamily="18" charset="0"/>
                            </a:rPr>
                            <m:t>𝑑</m:t>
                          </m:r>
                          <m:r>
                            <a:rPr lang="en-US" sz="2200" i="1">
                              <a:latin typeface="Cambria Math" panose="02040503050406030204" pitchFamily="18" charset="0"/>
                              <a:ea typeface="Cambria Math" panose="02040503050406030204" pitchFamily="18" charset="0"/>
                            </a:rPr>
                            <m:t>𝜏</m:t>
                          </m:r>
                        </m:den>
                      </m:f>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𝑝</m:t>
                              </m:r>
                            </m:e>
                            <m:sub>
                              <m:r>
                                <a:rPr lang="en-US" sz="2200" i="1">
                                  <a:latin typeface="Cambria Math" panose="02040503050406030204" pitchFamily="18" charset="0"/>
                                  <a:ea typeface="Cambria Math" panose="02040503050406030204" pitchFamily="18" charset="0"/>
                                </a:rPr>
                                <m:t>𝜇</m:t>
                              </m:r>
                            </m:sub>
                          </m:sSub>
                        </m:num>
                        <m:den>
                          <m:rad>
                            <m:radPr>
                              <m:degHide m:val="on"/>
                              <m:ctrlPr>
                                <a:rPr lang="en-US" sz="2200" i="1">
                                  <a:latin typeface="Cambria Math" panose="02040503050406030204" pitchFamily="18" charset="0"/>
                                  <a:ea typeface="Cambria Math" panose="02040503050406030204" pitchFamily="18" charset="0"/>
                                </a:rPr>
                              </m:ctrlPr>
                            </m:radPr>
                            <m:deg/>
                            <m:e>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𝑃</m:t>
                                  </m:r>
                                </m:e>
                                <m:sub>
                                  <m:r>
                                    <a:rPr lang="en-US" sz="2200" i="1">
                                      <a:latin typeface="Cambria Math" panose="02040503050406030204" pitchFamily="18" charset="0"/>
                                      <a:ea typeface="Cambria Math" panose="02040503050406030204" pitchFamily="18" charset="0"/>
                                    </a:rPr>
                                    <m:t>𝜆</m:t>
                                  </m:r>
                                </m:sub>
                              </m:sSub>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𝑃</m:t>
                                  </m:r>
                                </m:e>
                                <m:sup>
                                  <m:r>
                                    <a:rPr lang="en-US" sz="2200" i="1">
                                      <a:latin typeface="Cambria Math" panose="02040503050406030204" pitchFamily="18" charset="0"/>
                                      <a:ea typeface="Cambria Math" panose="02040503050406030204" pitchFamily="18" charset="0"/>
                                    </a:rPr>
                                    <m:t>𝜆</m:t>
                                  </m:r>
                                </m:sup>
                              </m:sSup>
                            </m:e>
                          </m:rad>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r>
                            <a:rPr lang="en-US" sz="2200" i="1">
                              <a:latin typeface="Cambria Math" panose="02040503050406030204" pitchFamily="18" charset="0"/>
                              <a:ea typeface="Cambria Math" panose="02040503050406030204" pitchFamily="18" charset="0"/>
                            </a:rPr>
                            <m:t>𝑑</m:t>
                          </m:r>
                        </m:num>
                        <m:den>
                          <m:r>
                            <a:rPr lang="en-US" sz="2200" i="1">
                              <a:latin typeface="Cambria Math" panose="02040503050406030204" pitchFamily="18" charset="0"/>
                              <a:ea typeface="Cambria Math" panose="02040503050406030204" pitchFamily="18" charset="0"/>
                            </a:rPr>
                            <m:t>𝑑</m:t>
                          </m:r>
                          <m:r>
                            <a:rPr lang="en-US" sz="2200" i="1">
                              <a:latin typeface="Cambria Math" panose="02040503050406030204" pitchFamily="18" charset="0"/>
                              <a:ea typeface="Cambria Math" panose="02040503050406030204" pitchFamily="18" charset="0"/>
                            </a:rPr>
                            <m:t>𝜏</m:t>
                          </m:r>
                        </m:den>
                      </m:f>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𝑝</m:t>
                              </m:r>
                            </m:e>
                            <m:sub>
                              <m:r>
                                <a:rPr lang="en-US" sz="2200" i="1">
                                  <a:latin typeface="Cambria Math" panose="02040503050406030204" pitchFamily="18" charset="0"/>
                                  <a:ea typeface="Cambria Math" panose="02040503050406030204" pitchFamily="18" charset="0"/>
                                </a:rPr>
                                <m:t>𝜇</m:t>
                              </m:r>
                            </m:sub>
                          </m:sSub>
                        </m:num>
                        <m:den>
                          <m:rad>
                            <m:radPr>
                              <m:degHide m:val="on"/>
                              <m:ctrlPr>
                                <a:rPr lang="en-US" sz="2200" i="1">
                                  <a:latin typeface="Cambria Math" panose="02040503050406030204" pitchFamily="18" charset="0"/>
                                  <a:ea typeface="Cambria Math" panose="02040503050406030204" pitchFamily="18" charset="0"/>
                                </a:rPr>
                              </m:ctrlPr>
                            </m:radPr>
                            <m:deg/>
                            <m:e>
                              <m:r>
                                <a:rPr lang="en-US" sz="2200" i="1">
                                  <a:latin typeface="Cambria Math" panose="02040503050406030204" pitchFamily="18" charset="0"/>
                                  <a:ea typeface="Cambria Math" panose="02040503050406030204" pitchFamily="18" charset="0"/>
                                </a:rPr>
                                <m:t>𝑍</m:t>
                              </m:r>
                            </m:e>
                          </m:rad>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acc>
                                <m:accPr>
                                  <m:chr m:val="̇"/>
                                  <m:ctrlPr>
                                    <a:rPr lang="en-US" sz="2200" i="1">
                                      <a:latin typeface="Cambria Math" panose="02040503050406030204" pitchFamily="18" charset="0"/>
                                      <a:ea typeface="Cambria Math" panose="02040503050406030204" pitchFamily="18" charset="0"/>
                                    </a:rPr>
                                  </m:ctrlPr>
                                </m:accPr>
                                <m:e>
                                  <m:r>
                                    <a:rPr lang="en-US" sz="2200" i="1">
                                      <a:latin typeface="Cambria Math" panose="02040503050406030204" pitchFamily="18" charset="0"/>
                                      <a:ea typeface="Cambria Math" panose="02040503050406030204" pitchFamily="18" charset="0"/>
                                    </a:rPr>
                                    <m:t>𝑝</m:t>
                                  </m:r>
                                </m:e>
                              </m:acc>
                            </m:e>
                            <m:sub>
                              <m:r>
                                <a:rPr lang="en-US" sz="2200" i="1">
                                  <a:latin typeface="Cambria Math" panose="02040503050406030204" pitchFamily="18" charset="0"/>
                                  <a:ea typeface="Cambria Math" panose="02040503050406030204" pitchFamily="18" charset="0"/>
                                </a:rPr>
                                <m:t>𝜇</m:t>
                              </m:r>
                            </m:sub>
                          </m:sSub>
                        </m:num>
                        <m:den>
                          <m:rad>
                            <m:radPr>
                              <m:degHide m:val="on"/>
                              <m:ctrlPr>
                                <a:rPr lang="en-US" sz="2200" i="1">
                                  <a:latin typeface="Cambria Math" panose="02040503050406030204" pitchFamily="18" charset="0"/>
                                  <a:ea typeface="Cambria Math" panose="02040503050406030204" pitchFamily="18" charset="0"/>
                                </a:rPr>
                              </m:ctrlPr>
                            </m:radPr>
                            <m:deg/>
                            <m:e>
                              <m:r>
                                <a:rPr lang="en-US" sz="2200" i="1">
                                  <a:latin typeface="Cambria Math" panose="02040503050406030204" pitchFamily="18" charset="0"/>
                                  <a:ea typeface="Cambria Math" panose="02040503050406030204" pitchFamily="18" charset="0"/>
                                </a:rPr>
                                <m:t>𝑍</m:t>
                              </m:r>
                            </m:e>
                          </m:rad>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𝑝</m:t>
                              </m:r>
                            </m:e>
                            <m:sub>
                              <m:r>
                                <a:rPr lang="en-US" sz="2200" i="1">
                                  <a:latin typeface="Cambria Math" panose="02040503050406030204" pitchFamily="18" charset="0"/>
                                  <a:ea typeface="Cambria Math" panose="02040503050406030204" pitchFamily="18" charset="0"/>
                                </a:rPr>
                                <m:t>𝜇</m:t>
                              </m:r>
                            </m:sub>
                          </m:sSub>
                          <m:acc>
                            <m:accPr>
                              <m:chr m:val="̇"/>
                              <m:ctrlPr>
                                <a:rPr lang="en-US" sz="2200" i="1">
                                  <a:latin typeface="Cambria Math" panose="02040503050406030204" pitchFamily="18" charset="0"/>
                                  <a:ea typeface="Cambria Math" panose="02040503050406030204" pitchFamily="18" charset="0"/>
                                </a:rPr>
                              </m:ctrlPr>
                            </m:accPr>
                            <m:e>
                              <m:r>
                                <a:rPr lang="en-US" sz="2200" i="1">
                                  <a:latin typeface="Cambria Math" panose="02040503050406030204" pitchFamily="18" charset="0"/>
                                  <a:ea typeface="Cambria Math" panose="02040503050406030204" pitchFamily="18" charset="0"/>
                                </a:rPr>
                                <m:t>𝑍</m:t>
                              </m:r>
                            </m:e>
                          </m:acc>
                        </m:num>
                        <m:den>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2</m:t>
                              </m:r>
                              <m:r>
                                <a:rPr lang="en-US" sz="2200" i="1">
                                  <a:latin typeface="Cambria Math" panose="02040503050406030204" pitchFamily="18" charset="0"/>
                                  <a:ea typeface="Cambria Math" panose="02040503050406030204" pitchFamily="18" charset="0"/>
                                </a:rPr>
                                <m:t>𝑧</m:t>
                              </m:r>
                            </m:e>
                            <m:sup>
                              <m:f>
                                <m:fPr>
                                  <m:ctrlPr>
                                    <a:rPr lang="en-US" sz="2200" i="1">
                                      <a:latin typeface="Cambria Math" panose="02040503050406030204" pitchFamily="18" charset="0"/>
                                      <a:ea typeface="Cambria Math" panose="02040503050406030204" pitchFamily="18" charset="0"/>
                                    </a:rPr>
                                  </m:ctrlPr>
                                </m:fPr>
                                <m:num>
                                  <m:r>
                                    <a:rPr lang="en-US" sz="2200" i="1">
                                      <a:latin typeface="Cambria Math" panose="02040503050406030204" pitchFamily="18" charset="0"/>
                                      <a:ea typeface="Cambria Math" panose="02040503050406030204" pitchFamily="18" charset="0"/>
                                    </a:rPr>
                                    <m:t>3</m:t>
                                  </m:r>
                                </m:num>
                                <m:den>
                                  <m:r>
                                    <a:rPr lang="en-US" sz="2200" i="1">
                                      <a:latin typeface="Cambria Math" panose="02040503050406030204" pitchFamily="18" charset="0"/>
                                      <a:ea typeface="Cambria Math" panose="02040503050406030204" pitchFamily="18" charset="0"/>
                                    </a:rPr>
                                    <m:t>2</m:t>
                                  </m:r>
                                </m:den>
                              </m:f>
                            </m:sup>
                          </m:sSup>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𝑃</m:t>
                              </m:r>
                            </m:e>
                            <m:sub>
                              <m:r>
                                <a:rPr lang="en-US" sz="2200" i="1">
                                  <a:latin typeface="Cambria Math" panose="02040503050406030204" pitchFamily="18" charset="0"/>
                                  <a:ea typeface="Cambria Math" panose="02040503050406030204" pitchFamily="18" charset="0"/>
                                </a:rPr>
                                <m:t>𝜇</m:t>
                              </m:r>
                            </m:sub>
                          </m:sSub>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m:t>
                              </m:r>
                            </m:e>
                            <m:sub>
                              <m:r>
                                <a:rPr lang="en-US" sz="2200" i="1">
                                  <a:latin typeface="Cambria Math" panose="02040503050406030204" pitchFamily="18" charset="0"/>
                                  <a:ea typeface="Cambria Math" panose="02040503050406030204" pitchFamily="18" charset="0"/>
                                </a:rPr>
                                <m:t>𝜈</m:t>
                              </m:r>
                            </m:sub>
                          </m:sSub>
                        </m:num>
                        <m:den>
                          <m:rad>
                            <m:radPr>
                              <m:degHide m:val="on"/>
                              <m:ctrlPr>
                                <a:rPr lang="en-US" sz="2200" i="1">
                                  <a:latin typeface="Cambria Math" panose="02040503050406030204" pitchFamily="18" charset="0"/>
                                  <a:ea typeface="Cambria Math" panose="02040503050406030204" pitchFamily="18" charset="0"/>
                                </a:rPr>
                              </m:ctrlPr>
                            </m:radPr>
                            <m:deg/>
                            <m:e>
                              <m:r>
                                <a:rPr lang="en-US" sz="2200" i="1">
                                  <a:latin typeface="Cambria Math" panose="02040503050406030204" pitchFamily="18" charset="0"/>
                                  <a:ea typeface="Cambria Math" panose="02040503050406030204" pitchFamily="18" charset="0"/>
                                </a:rPr>
                                <m:t>𝑍</m:t>
                              </m:r>
                            </m:e>
                          </m:rad>
                        </m:den>
                      </m:f>
                      <m:f>
                        <m:fPr>
                          <m:ctrlPr>
                            <a:rPr lang="en-US" sz="2200" i="1">
                              <a:latin typeface="Cambria Math" panose="02040503050406030204" pitchFamily="18" charset="0"/>
                              <a:ea typeface="Cambria Math" panose="02040503050406030204" pitchFamily="18" charset="0"/>
                            </a:rPr>
                          </m:ctrlPr>
                        </m:fPr>
                        <m:num>
                          <m:r>
                            <a:rPr lang="en-US" sz="2200" i="1">
                              <a:latin typeface="Cambria Math" panose="02040503050406030204" pitchFamily="18" charset="0"/>
                              <a:ea typeface="Cambria Math" panose="02040503050406030204" pitchFamily="18" charset="0"/>
                            </a:rPr>
                            <m:t>𝑑</m:t>
                          </m:r>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𝑥</m:t>
                              </m:r>
                            </m:e>
                            <m:sup>
                              <m:r>
                                <a:rPr lang="en-US" sz="2200" i="1">
                                  <a:latin typeface="Cambria Math" panose="02040503050406030204" pitchFamily="18" charset="0"/>
                                  <a:ea typeface="Cambria Math" panose="02040503050406030204" pitchFamily="18" charset="0"/>
                                </a:rPr>
                                <m:t>𝜈</m:t>
                              </m:r>
                            </m:sup>
                          </m:sSup>
                        </m:num>
                        <m:den>
                          <m:r>
                            <a:rPr lang="en-US" sz="2200" i="1">
                              <a:latin typeface="Cambria Math" panose="02040503050406030204" pitchFamily="18" charset="0"/>
                              <a:ea typeface="Cambria Math" panose="02040503050406030204" pitchFamily="18" charset="0"/>
                            </a:rPr>
                            <m:t>𝑑</m:t>
                          </m:r>
                          <m:r>
                            <a:rPr lang="en-US" sz="2200" i="1">
                              <a:latin typeface="Cambria Math" panose="02040503050406030204" pitchFamily="18" charset="0"/>
                              <a:ea typeface="Cambria Math" panose="02040503050406030204" pitchFamily="18" charset="0"/>
                            </a:rPr>
                            <m:t>𝜏</m:t>
                          </m:r>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𝑝</m:t>
                              </m:r>
                            </m:e>
                            <m:sub>
                              <m:r>
                                <a:rPr lang="en-US" sz="2200" i="1">
                                  <a:latin typeface="Cambria Math" panose="02040503050406030204" pitchFamily="18" charset="0"/>
                                  <a:ea typeface="Cambria Math" panose="02040503050406030204" pitchFamily="18" charset="0"/>
                                </a:rPr>
                                <m:t>𝜇</m:t>
                              </m:r>
                            </m:sub>
                          </m:sSub>
                          <m:r>
                            <a:rPr lang="en-US" sz="2200" i="1">
                              <a:latin typeface="Cambria Math" panose="02040503050406030204" pitchFamily="18" charset="0"/>
                              <a:ea typeface="Cambria Math" panose="02040503050406030204" pitchFamily="18" charset="0"/>
                            </a:rPr>
                            <m:t>𝑍</m:t>
                          </m:r>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m:t>
                              </m:r>
                            </m:e>
                            <m:sub>
                              <m:r>
                                <a:rPr lang="en-US" sz="2200" i="1">
                                  <a:latin typeface="Cambria Math" panose="02040503050406030204" pitchFamily="18" charset="0"/>
                                  <a:ea typeface="Cambria Math" panose="02040503050406030204" pitchFamily="18" charset="0"/>
                                </a:rPr>
                                <m:t>𝜈</m:t>
                              </m:r>
                            </m:sub>
                          </m:sSub>
                        </m:num>
                        <m:den>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2</m:t>
                              </m:r>
                              <m:r>
                                <a:rPr lang="en-US" sz="2200" i="1">
                                  <a:latin typeface="Cambria Math" panose="02040503050406030204" pitchFamily="18" charset="0"/>
                                  <a:ea typeface="Cambria Math" panose="02040503050406030204" pitchFamily="18" charset="0"/>
                                </a:rPr>
                                <m:t>𝑧</m:t>
                              </m:r>
                            </m:e>
                            <m:sup>
                              <m:f>
                                <m:fPr>
                                  <m:ctrlPr>
                                    <a:rPr lang="en-US" sz="2200" i="1">
                                      <a:latin typeface="Cambria Math" panose="02040503050406030204" pitchFamily="18" charset="0"/>
                                      <a:ea typeface="Cambria Math" panose="02040503050406030204" pitchFamily="18" charset="0"/>
                                    </a:rPr>
                                  </m:ctrlPr>
                                </m:fPr>
                                <m:num>
                                  <m:r>
                                    <a:rPr lang="en-US" sz="2200" i="1">
                                      <a:latin typeface="Cambria Math" panose="02040503050406030204" pitchFamily="18" charset="0"/>
                                      <a:ea typeface="Cambria Math" panose="02040503050406030204" pitchFamily="18" charset="0"/>
                                    </a:rPr>
                                    <m:t>3</m:t>
                                  </m:r>
                                </m:num>
                                <m:den>
                                  <m:r>
                                    <a:rPr lang="en-US" sz="2200" i="1">
                                      <a:latin typeface="Cambria Math" panose="02040503050406030204" pitchFamily="18" charset="0"/>
                                      <a:ea typeface="Cambria Math" panose="02040503050406030204" pitchFamily="18" charset="0"/>
                                    </a:rPr>
                                    <m:t>2</m:t>
                                  </m:r>
                                </m:den>
                              </m:f>
                            </m:sup>
                          </m:sSup>
                        </m:den>
                      </m:f>
                      <m:f>
                        <m:fPr>
                          <m:ctrlPr>
                            <a:rPr lang="en-US" sz="2200" i="1">
                              <a:latin typeface="Cambria Math" panose="02040503050406030204" pitchFamily="18" charset="0"/>
                              <a:ea typeface="Cambria Math" panose="02040503050406030204" pitchFamily="18" charset="0"/>
                            </a:rPr>
                          </m:ctrlPr>
                        </m:fPr>
                        <m:num>
                          <m:r>
                            <a:rPr lang="en-US" sz="2200" i="1">
                              <a:latin typeface="Cambria Math" panose="02040503050406030204" pitchFamily="18" charset="0"/>
                              <a:ea typeface="Cambria Math" panose="02040503050406030204" pitchFamily="18" charset="0"/>
                            </a:rPr>
                            <m:t>𝑑</m:t>
                          </m:r>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𝑥</m:t>
                              </m:r>
                            </m:e>
                            <m:sup>
                              <m:r>
                                <a:rPr lang="en-US" sz="2200" i="1">
                                  <a:latin typeface="Cambria Math" panose="02040503050406030204" pitchFamily="18" charset="0"/>
                                  <a:ea typeface="Cambria Math" panose="02040503050406030204" pitchFamily="18" charset="0"/>
                                </a:rPr>
                                <m:t>𝜈</m:t>
                              </m:r>
                            </m:sup>
                          </m:sSup>
                        </m:num>
                        <m:den>
                          <m:r>
                            <a:rPr lang="en-US" sz="2200" i="1">
                              <a:latin typeface="Cambria Math" panose="02040503050406030204" pitchFamily="18" charset="0"/>
                              <a:ea typeface="Cambria Math" panose="02040503050406030204" pitchFamily="18" charset="0"/>
                            </a:rPr>
                            <m:t>𝑑</m:t>
                          </m:r>
                          <m:r>
                            <a:rPr lang="en-US" sz="2200" i="1">
                              <a:latin typeface="Cambria Math" panose="02040503050406030204" pitchFamily="18" charset="0"/>
                              <a:ea typeface="Cambria Math" panose="02040503050406030204" pitchFamily="18" charset="0"/>
                            </a:rPr>
                            <m:t>𝜏</m:t>
                          </m:r>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𝑃</m:t>
                              </m:r>
                            </m:e>
                            <m:sub>
                              <m:r>
                                <a:rPr lang="en-US" sz="2200" i="1">
                                  <a:latin typeface="Cambria Math" panose="02040503050406030204" pitchFamily="18" charset="0"/>
                                  <a:ea typeface="Cambria Math" panose="02040503050406030204" pitchFamily="18" charset="0"/>
                                </a:rPr>
                                <m:t>𝜇</m:t>
                              </m:r>
                            </m:sub>
                          </m:sSub>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m:t>
                              </m:r>
                            </m:e>
                            <m:sub>
                              <m:r>
                                <a:rPr lang="en-US" sz="2200" i="1">
                                  <a:latin typeface="Cambria Math" panose="02040503050406030204" pitchFamily="18" charset="0"/>
                                  <a:ea typeface="Cambria Math" panose="02040503050406030204" pitchFamily="18" charset="0"/>
                                </a:rPr>
                                <m:t>𝜈</m:t>
                              </m:r>
                            </m:sub>
                          </m:sSub>
                        </m:num>
                        <m:den>
                          <m:rad>
                            <m:radPr>
                              <m:degHide m:val="on"/>
                              <m:ctrlPr>
                                <a:rPr lang="en-US" sz="2200" i="1">
                                  <a:latin typeface="Cambria Math" panose="02040503050406030204" pitchFamily="18" charset="0"/>
                                  <a:ea typeface="Cambria Math" panose="02040503050406030204" pitchFamily="18" charset="0"/>
                                </a:rPr>
                              </m:ctrlPr>
                            </m:radPr>
                            <m:deg/>
                            <m:e>
                              <m:r>
                                <a:rPr lang="en-US" sz="2200" i="1">
                                  <a:latin typeface="Cambria Math" panose="02040503050406030204" pitchFamily="18" charset="0"/>
                                  <a:ea typeface="Cambria Math" panose="02040503050406030204" pitchFamily="18" charset="0"/>
                                </a:rPr>
                                <m:t>𝑍</m:t>
                              </m:r>
                            </m:e>
                          </m:rad>
                        </m:den>
                      </m:f>
                      <m:f>
                        <m:fPr>
                          <m:ctrlPr>
                            <a:rPr lang="en-US" sz="2200" i="1">
                              <a:latin typeface="Cambria Math" panose="02040503050406030204" pitchFamily="18" charset="0"/>
                              <a:ea typeface="Cambria Math" panose="02040503050406030204" pitchFamily="18" charset="0"/>
                            </a:rPr>
                          </m:ctrlPr>
                        </m:fPr>
                        <m:num>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𝑝</m:t>
                              </m:r>
                            </m:e>
                            <m:sup>
                              <m:r>
                                <a:rPr lang="en-US" sz="2200" i="1">
                                  <a:latin typeface="Cambria Math" panose="02040503050406030204" pitchFamily="18" charset="0"/>
                                  <a:ea typeface="Cambria Math" panose="02040503050406030204" pitchFamily="18" charset="0"/>
                                </a:rPr>
                                <m:t>𝜈</m:t>
                              </m:r>
                            </m:sup>
                          </m:sSup>
                        </m:num>
                        <m:den>
                          <m:rad>
                            <m:radPr>
                              <m:degHide m:val="on"/>
                              <m:ctrlPr>
                                <a:rPr lang="en-US" sz="2200" i="1">
                                  <a:latin typeface="Cambria Math" panose="02040503050406030204" pitchFamily="18" charset="0"/>
                                  <a:ea typeface="Cambria Math" panose="02040503050406030204" pitchFamily="18" charset="0"/>
                                </a:rPr>
                              </m:ctrlPr>
                            </m:radPr>
                            <m:deg/>
                            <m:e>
                              <m:r>
                                <a:rPr lang="en-US" sz="2200" i="1">
                                  <a:latin typeface="Cambria Math" panose="02040503050406030204" pitchFamily="18" charset="0"/>
                                  <a:ea typeface="Cambria Math" panose="02040503050406030204" pitchFamily="18" charset="0"/>
                                </a:rPr>
                                <m:t>𝑍</m:t>
                              </m:r>
                            </m:e>
                          </m:rad>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𝑝</m:t>
                              </m:r>
                            </m:e>
                            <m:sub>
                              <m:r>
                                <a:rPr lang="en-US" sz="2200" i="1">
                                  <a:latin typeface="Cambria Math" panose="02040503050406030204" pitchFamily="18" charset="0"/>
                                  <a:ea typeface="Cambria Math" panose="02040503050406030204" pitchFamily="18" charset="0"/>
                                </a:rPr>
                                <m:t>𝜇</m:t>
                              </m:r>
                            </m:sub>
                          </m:sSub>
                          <m:r>
                            <a:rPr lang="en-US" sz="2200" i="1">
                              <a:latin typeface="Cambria Math" panose="02040503050406030204" pitchFamily="18" charset="0"/>
                              <a:ea typeface="Cambria Math" panose="02040503050406030204" pitchFamily="18" charset="0"/>
                            </a:rPr>
                            <m:t>𝑍</m:t>
                          </m:r>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m:t>
                              </m:r>
                            </m:e>
                            <m:sub>
                              <m:r>
                                <a:rPr lang="en-US" sz="2200" i="1">
                                  <a:latin typeface="Cambria Math" panose="02040503050406030204" pitchFamily="18" charset="0"/>
                                  <a:ea typeface="Cambria Math" panose="02040503050406030204" pitchFamily="18" charset="0"/>
                                </a:rPr>
                                <m:t>𝜈</m:t>
                              </m:r>
                            </m:sub>
                          </m:sSub>
                        </m:num>
                        <m:den>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2</m:t>
                              </m:r>
                              <m:r>
                                <a:rPr lang="en-US" sz="2200" i="1">
                                  <a:latin typeface="Cambria Math" panose="02040503050406030204" pitchFamily="18" charset="0"/>
                                  <a:ea typeface="Cambria Math" panose="02040503050406030204" pitchFamily="18" charset="0"/>
                                </a:rPr>
                                <m:t>𝑧</m:t>
                              </m:r>
                            </m:e>
                            <m:sup>
                              <m:f>
                                <m:fPr>
                                  <m:ctrlPr>
                                    <a:rPr lang="en-US" sz="2200" i="1">
                                      <a:latin typeface="Cambria Math" panose="02040503050406030204" pitchFamily="18" charset="0"/>
                                      <a:ea typeface="Cambria Math" panose="02040503050406030204" pitchFamily="18" charset="0"/>
                                    </a:rPr>
                                  </m:ctrlPr>
                                </m:fPr>
                                <m:num>
                                  <m:r>
                                    <a:rPr lang="en-US" sz="2200" i="1">
                                      <a:latin typeface="Cambria Math" panose="02040503050406030204" pitchFamily="18" charset="0"/>
                                      <a:ea typeface="Cambria Math" panose="02040503050406030204" pitchFamily="18" charset="0"/>
                                    </a:rPr>
                                    <m:t>3</m:t>
                                  </m:r>
                                </m:num>
                                <m:den>
                                  <m:r>
                                    <a:rPr lang="en-US" sz="2200" i="1">
                                      <a:latin typeface="Cambria Math" panose="02040503050406030204" pitchFamily="18" charset="0"/>
                                      <a:ea typeface="Cambria Math" panose="02040503050406030204" pitchFamily="18" charset="0"/>
                                    </a:rPr>
                                    <m:t>2</m:t>
                                  </m:r>
                                </m:den>
                              </m:f>
                            </m:sup>
                          </m:sSup>
                        </m:den>
                      </m:f>
                      <m:f>
                        <m:fPr>
                          <m:ctrlPr>
                            <a:rPr lang="en-US" sz="2200" i="1">
                              <a:latin typeface="Cambria Math" panose="02040503050406030204" pitchFamily="18" charset="0"/>
                              <a:ea typeface="Cambria Math" panose="02040503050406030204" pitchFamily="18" charset="0"/>
                            </a:rPr>
                          </m:ctrlPr>
                        </m:fPr>
                        <m:num>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𝑝</m:t>
                              </m:r>
                            </m:e>
                            <m:sup>
                              <m:r>
                                <a:rPr lang="en-US" sz="2200" i="1">
                                  <a:latin typeface="Cambria Math" panose="02040503050406030204" pitchFamily="18" charset="0"/>
                                  <a:ea typeface="Cambria Math" panose="02040503050406030204" pitchFamily="18" charset="0"/>
                                </a:rPr>
                                <m:t>𝜈</m:t>
                              </m:r>
                            </m:sup>
                          </m:sSup>
                        </m:num>
                        <m:den>
                          <m:rad>
                            <m:radPr>
                              <m:degHide m:val="on"/>
                              <m:ctrlPr>
                                <a:rPr lang="en-US" sz="2200" i="1">
                                  <a:latin typeface="Cambria Math" panose="02040503050406030204" pitchFamily="18" charset="0"/>
                                  <a:ea typeface="Cambria Math" panose="02040503050406030204" pitchFamily="18" charset="0"/>
                                </a:rPr>
                              </m:ctrlPr>
                            </m:radPr>
                            <m:deg/>
                            <m:e>
                              <m:r>
                                <a:rPr lang="en-US" sz="2200" i="1">
                                  <a:latin typeface="Cambria Math" panose="02040503050406030204" pitchFamily="18" charset="0"/>
                                  <a:ea typeface="Cambria Math" panose="02040503050406030204" pitchFamily="18" charset="0"/>
                                </a:rPr>
                                <m:t>𝑍</m:t>
                              </m:r>
                            </m:e>
                          </m:rad>
                        </m:den>
                      </m:f>
                    </m:oMath>
                  </m:oMathPara>
                </a14:m>
                <a:br>
                  <a:rPr lang="en-US" sz="2200" i="1" dirty="0">
                    <a:latin typeface="Cambria Math" panose="02040503050406030204" pitchFamily="18" charset="0"/>
                    <a:ea typeface="Cambria Math" panose="02040503050406030204" pitchFamily="18" charset="0"/>
                  </a:rPr>
                </a:br>
                <a:br>
                  <a:rPr lang="en-US" sz="2200" i="1" dirty="0">
                    <a:latin typeface="Cambria Math" panose="02040503050406030204" pitchFamily="18" charset="0"/>
                    <a:ea typeface="Cambria Math" panose="02040503050406030204" pitchFamily="18" charset="0"/>
                  </a:rPr>
                </a:br>
                <a14:m>
                  <m:oMathPara xmlns:m="http://schemas.openxmlformats.org/officeDocument/2006/math">
                    <m:oMathParaPr>
                      <m:jc m:val="centerGroup"/>
                    </m:oMathParaPr>
                    <m:oMath xmlns:m="http://schemas.openxmlformats.org/officeDocument/2006/math">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𝑃</m:t>
                              </m:r>
                            </m:e>
                            <m:sub>
                              <m:r>
                                <a:rPr lang="en-US" sz="2200" i="1">
                                  <a:latin typeface="Cambria Math" panose="02040503050406030204" pitchFamily="18" charset="0"/>
                                  <a:ea typeface="Cambria Math" panose="02040503050406030204" pitchFamily="18" charset="0"/>
                                </a:rPr>
                                <m:t>𝜇</m:t>
                              </m:r>
                            </m:sub>
                          </m:sSub>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m:t>
                              </m:r>
                            </m:e>
                            <m:sub>
                              <m:r>
                                <a:rPr lang="en-US" sz="2200" i="1">
                                  <a:latin typeface="Cambria Math" panose="02040503050406030204" pitchFamily="18" charset="0"/>
                                  <a:ea typeface="Cambria Math" panose="02040503050406030204" pitchFamily="18" charset="0"/>
                                </a:rPr>
                                <m:t>𝜈</m:t>
                              </m:r>
                            </m:sub>
                          </m:sSub>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𝑝</m:t>
                              </m:r>
                            </m:e>
                            <m:sup>
                              <m:r>
                                <a:rPr lang="en-US" sz="2200" i="1">
                                  <a:latin typeface="Cambria Math" panose="02040503050406030204" pitchFamily="18" charset="0"/>
                                  <a:ea typeface="Cambria Math" panose="02040503050406030204" pitchFamily="18" charset="0"/>
                                </a:rPr>
                                <m:t>𝜈</m:t>
                              </m:r>
                            </m:sup>
                          </m:sSup>
                        </m:num>
                        <m:den>
                          <m:r>
                            <a:rPr lang="en-US" sz="2200" i="1">
                              <a:latin typeface="Cambria Math" panose="02040503050406030204" pitchFamily="18" charset="0"/>
                              <a:ea typeface="Cambria Math" panose="02040503050406030204" pitchFamily="18" charset="0"/>
                            </a:rPr>
                            <m:t>𝑍</m:t>
                          </m:r>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𝑝</m:t>
                              </m:r>
                            </m:e>
                            <m:sub>
                              <m:r>
                                <a:rPr lang="en-US" sz="2200" i="1">
                                  <a:latin typeface="Cambria Math" panose="02040503050406030204" pitchFamily="18" charset="0"/>
                                  <a:ea typeface="Cambria Math" panose="02040503050406030204" pitchFamily="18" charset="0"/>
                                </a:rPr>
                                <m:t>𝜇</m:t>
                              </m:r>
                            </m:sub>
                          </m:sSub>
                          <m:r>
                            <a:rPr lang="en-US" sz="2200" i="1">
                              <a:latin typeface="Cambria Math" panose="02040503050406030204" pitchFamily="18" charset="0"/>
                              <a:ea typeface="Cambria Math" panose="02040503050406030204" pitchFamily="18" charset="0"/>
                            </a:rPr>
                            <m:t>𝑍</m:t>
                          </m:r>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m:t>
                              </m:r>
                            </m:e>
                            <m:sub>
                              <m:r>
                                <a:rPr lang="en-US" sz="2200" i="1">
                                  <a:latin typeface="Cambria Math" panose="02040503050406030204" pitchFamily="18" charset="0"/>
                                  <a:ea typeface="Cambria Math" panose="02040503050406030204" pitchFamily="18" charset="0"/>
                                </a:rPr>
                                <m:t>𝜈</m:t>
                              </m:r>
                            </m:sub>
                          </m:sSub>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𝑝</m:t>
                              </m:r>
                            </m:e>
                            <m:sup>
                              <m:r>
                                <a:rPr lang="en-US" sz="2200" i="1">
                                  <a:latin typeface="Cambria Math" panose="02040503050406030204" pitchFamily="18" charset="0"/>
                                  <a:ea typeface="Cambria Math" panose="02040503050406030204" pitchFamily="18" charset="0"/>
                                </a:rPr>
                                <m:t>𝜈</m:t>
                              </m:r>
                            </m:sup>
                          </m:sSup>
                        </m:num>
                        <m:den>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2</m:t>
                              </m:r>
                              <m:r>
                                <a:rPr lang="en-US" sz="2200" i="1">
                                  <a:latin typeface="Cambria Math" panose="02040503050406030204" pitchFamily="18" charset="0"/>
                                  <a:ea typeface="Cambria Math" panose="02040503050406030204" pitchFamily="18" charset="0"/>
                                </a:rPr>
                                <m:t>𝑧</m:t>
                              </m:r>
                            </m:e>
                            <m:sup>
                              <m:r>
                                <a:rPr lang="en-US" sz="2200" i="1">
                                  <a:latin typeface="Cambria Math" panose="02040503050406030204" pitchFamily="18" charset="0"/>
                                  <a:ea typeface="Cambria Math" panose="02040503050406030204" pitchFamily="18" charset="0"/>
                                </a:rPr>
                                <m:t>2</m:t>
                              </m:r>
                            </m:sup>
                          </m:sSup>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𝑃</m:t>
                              </m:r>
                            </m:e>
                            <m:sub>
                              <m:r>
                                <a:rPr lang="en-US" sz="2200" i="1">
                                  <a:latin typeface="Cambria Math" panose="02040503050406030204" pitchFamily="18" charset="0"/>
                                  <a:ea typeface="Cambria Math" panose="02040503050406030204" pitchFamily="18" charset="0"/>
                                </a:rPr>
                                <m:t>𝜈</m:t>
                              </m:r>
                            </m:sub>
                          </m:sSub>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m:t>
                              </m:r>
                            </m:e>
                            <m:sub>
                              <m:r>
                                <a:rPr lang="en-US" sz="2200" i="1">
                                  <a:latin typeface="Cambria Math" panose="02040503050406030204" pitchFamily="18" charset="0"/>
                                  <a:ea typeface="Cambria Math" panose="02040503050406030204" pitchFamily="18" charset="0"/>
                                </a:rPr>
                                <m:t>𝜇</m:t>
                              </m:r>
                            </m:sub>
                          </m:sSub>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𝑝</m:t>
                              </m:r>
                            </m:e>
                            <m:sup>
                              <m:r>
                                <a:rPr lang="en-US" sz="2200" i="1">
                                  <a:latin typeface="Cambria Math" panose="02040503050406030204" pitchFamily="18" charset="0"/>
                                  <a:ea typeface="Cambria Math" panose="02040503050406030204" pitchFamily="18" charset="0"/>
                                </a:rPr>
                                <m:t>𝜈</m:t>
                              </m:r>
                            </m:sup>
                          </m:sSup>
                        </m:num>
                        <m:den>
                          <m:r>
                            <a:rPr lang="en-US" sz="2200" i="1">
                              <a:latin typeface="Cambria Math" panose="02040503050406030204" pitchFamily="18" charset="0"/>
                              <a:ea typeface="Cambria Math" panose="02040503050406030204" pitchFamily="18" charset="0"/>
                            </a:rPr>
                            <m:t>𝑍</m:t>
                          </m:r>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𝑝</m:t>
                              </m:r>
                            </m:e>
                            <m:sub>
                              <m:r>
                                <a:rPr lang="en-US" sz="2200" i="1">
                                  <a:latin typeface="Cambria Math" panose="02040503050406030204" pitchFamily="18" charset="0"/>
                                  <a:ea typeface="Cambria Math" panose="02040503050406030204" pitchFamily="18" charset="0"/>
                                </a:rPr>
                                <m:t>𝜇</m:t>
                              </m:r>
                            </m:sub>
                          </m:sSub>
                          <m:r>
                            <a:rPr lang="en-US" sz="2200" i="1">
                              <a:latin typeface="Cambria Math" panose="02040503050406030204" pitchFamily="18" charset="0"/>
                              <a:ea typeface="Cambria Math" panose="02040503050406030204" pitchFamily="18" charset="0"/>
                            </a:rPr>
                            <m:t>𝑍</m:t>
                          </m:r>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m:t>
                              </m:r>
                            </m:e>
                            <m:sub>
                              <m:r>
                                <a:rPr lang="en-US" sz="2200" i="1">
                                  <a:latin typeface="Cambria Math" panose="02040503050406030204" pitchFamily="18" charset="0"/>
                                  <a:ea typeface="Cambria Math" panose="02040503050406030204" pitchFamily="18" charset="0"/>
                                </a:rPr>
                                <m:t>𝜈</m:t>
                              </m:r>
                            </m:sub>
                          </m:sSub>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𝑝</m:t>
                              </m:r>
                            </m:e>
                            <m:sup>
                              <m:r>
                                <a:rPr lang="en-US" sz="2200" i="1">
                                  <a:latin typeface="Cambria Math" panose="02040503050406030204" pitchFamily="18" charset="0"/>
                                  <a:ea typeface="Cambria Math" panose="02040503050406030204" pitchFamily="18" charset="0"/>
                                </a:rPr>
                                <m:t>𝜈</m:t>
                              </m:r>
                            </m:sup>
                          </m:sSup>
                        </m:num>
                        <m:den>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2</m:t>
                              </m:r>
                              <m:r>
                                <a:rPr lang="en-US" sz="2200" i="1">
                                  <a:latin typeface="Cambria Math" panose="02040503050406030204" pitchFamily="18" charset="0"/>
                                  <a:ea typeface="Cambria Math" panose="02040503050406030204" pitchFamily="18" charset="0"/>
                                </a:rPr>
                                <m:t>𝑧</m:t>
                              </m:r>
                            </m:e>
                            <m:sup>
                              <m:r>
                                <a:rPr lang="en-US" sz="2200" i="1">
                                  <a:latin typeface="Cambria Math" panose="02040503050406030204" pitchFamily="18" charset="0"/>
                                  <a:ea typeface="Cambria Math" panose="02040503050406030204" pitchFamily="18" charset="0"/>
                                </a:rPr>
                                <m:t>2</m:t>
                              </m:r>
                            </m:sup>
                          </m:sSup>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𝑍</m:t>
                              </m:r>
                            </m:e>
                            <m:sub>
                              <m:r>
                                <a:rPr lang="en-US" sz="2200" i="1">
                                  <a:latin typeface="Cambria Math" panose="02040503050406030204" pitchFamily="18" charset="0"/>
                                  <a:ea typeface="Cambria Math" panose="02040503050406030204" pitchFamily="18" charset="0"/>
                                </a:rPr>
                                <m:t>𝜇</m:t>
                              </m:r>
                            </m:sub>
                          </m:sSub>
                        </m:num>
                        <m:den>
                          <m:r>
                            <a:rPr lang="en-US" sz="2200" i="1">
                              <a:latin typeface="Cambria Math" panose="02040503050406030204" pitchFamily="18" charset="0"/>
                              <a:ea typeface="Cambria Math" panose="02040503050406030204" pitchFamily="18" charset="0"/>
                            </a:rPr>
                            <m:t>2</m:t>
                          </m:r>
                          <m:r>
                            <a:rPr lang="en-US" sz="2200" i="1">
                              <a:latin typeface="Cambria Math" panose="02040503050406030204" pitchFamily="18" charset="0"/>
                              <a:ea typeface="Cambria Math" panose="02040503050406030204" pitchFamily="18" charset="0"/>
                            </a:rPr>
                            <m:t>𝑍</m:t>
                          </m:r>
                        </m:den>
                      </m:f>
                      <m:r>
                        <a:rPr lang="en-US" sz="2200" i="1">
                          <a:latin typeface="Cambria Math" panose="02040503050406030204" pitchFamily="18" charset="0"/>
                          <a:ea typeface="Cambria Math" panose="02040503050406030204" pitchFamily="18" charset="0"/>
                        </a:rPr>
                        <m:t>−</m:t>
                      </m:r>
                      <m:f>
                        <m:fPr>
                          <m:ctrlPr>
                            <a:rPr lang="en-US" sz="2200" i="1">
                              <a:latin typeface="Cambria Math" panose="02040503050406030204" pitchFamily="18" charset="0"/>
                              <a:ea typeface="Cambria Math" panose="02040503050406030204" pitchFamily="18" charset="0"/>
                            </a:rPr>
                          </m:ctrlPr>
                        </m:fPr>
                        <m:num>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𝑍</m:t>
                              </m:r>
                            </m:e>
                            <m:sub>
                              <m:r>
                                <a:rPr lang="en-US" sz="2200" i="1">
                                  <a:latin typeface="Cambria Math" panose="02040503050406030204" pitchFamily="18" charset="0"/>
                                  <a:ea typeface="Cambria Math" panose="02040503050406030204" pitchFamily="18" charset="0"/>
                                </a:rPr>
                                <m:t>𝜈</m:t>
                              </m:r>
                            </m:sub>
                          </m:sSub>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𝑝</m:t>
                              </m:r>
                            </m:e>
                            <m:sup>
                              <m:r>
                                <a:rPr lang="en-US" sz="2200" i="1">
                                  <a:latin typeface="Cambria Math" panose="02040503050406030204" pitchFamily="18" charset="0"/>
                                  <a:ea typeface="Cambria Math" panose="02040503050406030204" pitchFamily="18" charset="0"/>
                                </a:rPr>
                                <m:t>𝜈</m:t>
                              </m:r>
                            </m:sup>
                          </m:sSup>
                          <m:sSub>
                            <m:sSubPr>
                              <m:ctrlPr>
                                <a:rPr lang="en-US" sz="2200" i="1">
                                  <a:latin typeface="Cambria Math" panose="02040503050406030204" pitchFamily="18" charset="0"/>
                                  <a:ea typeface="Cambria Math" panose="02040503050406030204" pitchFamily="18" charset="0"/>
                                </a:rPr>
                              </m:ctrlPr>
                            </m:sSubPr>
                            <m:e>
                              <m:r>
                                <a:rPr lang="en-US" sz="2200" i="1">
                                  <a:latin typeface="Cambria Math" panose="02040503050406030204" pitchFamily="18" charset="0"/>
                                  <a:ea typeface="Cambria Math" panose="02040503050406030204" pitchFamily="18" charset="0"/>
                                </a:rPr>
                                <m:t>𝑝</m:t>
                              </m:r>
                            </m:e>
                            <m:sub>
                              <m:r>
                                <a:rPr lang="en-US" sz="2200" i="1">
                                  <a:latin typeface="Cambria Math" panose="02040503050406030204" pitchFamily="18" charset="0"/>
                                  <a:ea typeface="Cambria Math" panose="02040503050406030204" pitchFamily="18" charset="0"/>
                                </a:rPr>
                                <m:t>𝜇</m:t>
                              </m:r>
                            </m:sub>
                          </m:sSub>
                        </m:num>
                        <m:den>
                          <m:sSup>
                            <m:sSupPr>
                              <m:ctrlPr>
                                <a:rPr lang="en-US" sz="2200" i="1">
                                  <a:latin typeface="Cambria Math" panose="02040503050406030204" pitchFamily="18" charset="0"/>
                                  <a:ea typeface="Cambria Math" panose="02040503050406030204" pitchFamily="18" charset="0"/>
                                </a:rPr>
                              </m:ctrlPr>
                            </m:sSupPr>
                            <m:e>
                              <m:r>
                                <a:rPr lang="en-US" sz="2200" i="1">
                                  <a:latin typeface="Cambria Math" panose="02040503050406030204" pitchFamily="18" charset="0"/>
                                  <a:ea typeface="Cambria Math" panose="02040503050406030204" pitchFamily="18" charset="0"/>
                                </a:rPr>
                                <m:t>2</m:t>
                              </m:r>
                              <m:r>
                                <a:rPr lang="en-US" sz="2200" i="1">
                                  <a:latin typeface="Cambria Math" panose="02040503050406030204" pitchFamily="18" charset="0"/>
                                  <a:ea typeface="Cambria Math" panose="02040503050406030204" pitchFamily="18" charset="0"/>
                                </a:rPr>
                                <m:t>𝑧</m:t>
                              </m:r>
                            </m:e>
                            <m:sup>
                              <m:r>
                                <a:rPr lang="en-US" sz="2200" i="1">
                                  <a:latin typeface="Cambria Math" panose="02040503050406030204" pitchFamily="18" charset="0"/>
                                  <a:ea typeface="Cambria Math" panose="02040503050406030204" pitchFamily="18" charset="0"/>
                                </a:rPr>
                                <m:t>2</m:t>
                              </m:r>
                            </m:sup>
                          </m:sSup>
                        </m:den>
                      </m:f>
                    </m:oMath>
                  </m:oMathPara>
                </a14:m>
                <a:br>
                  <a:rPr lang="en-US" sz="2200" dirty="0">
                    <a:latin typeface="Cambria Math" panose="02040503050406030204" pitchFamily="18" charset="0"/>
                    <a:ea typeface="Cambria Math" panose="02040503050406030204" pitchFamily="18" charset="0"/>
                  </a:rPr>
                </a:br>
                <a:endParaRPr lang="en-US" sz="2200" dirty="0">
                  <a:latin typeface="Cambria Math" panose="02040503050406030204" pitchFamily="18" charset="0"/>
                  <a:ea typeface="Cambria Math" panose="02040503050406030204" pitchFamily="18" charset="0"/>
                </a:endParaRPr>
              </a:p>
            </p:txBody>
          </p:sp>
        </mc:Choice>
        <mc:Fallback xmlns="">
          <p:sp>
            <p:nvSpPr>
              <p:cNvPr id="2" name="Title 1">
                <a:extLst>
                  <a:ext uri="{FF2B5EF4-FFF2-40B4-BE49-F238E27FC236}">
                    <a16:creationId xmlns:a16="http://schemas.microsoft.com/office/drawing/2014/main" id="{3CD51A22-77E7-0E39-59D1-929F91E207AA}"/>
                  </a:ext>
                </a:extLst>
              </p:cNvPr>
              <p:cNvSpPr>
                <a:spLocks noGrp="1" noRot="1" noChangeAspect="1" noMove="1" noResize="1" noEditPoints="1" noAdjustHandles="1" noChangeArrowheads="1" noChangeShapeType="1" noTextEdit="1"/>
              </p:cNvSpPr>
              <p:nvPr>
                <p:ph type="ctrTitle"/>
              </p:nvPr>
            </p:nvSpPr>
            <p:spPr>
              <a:xfrm>
                <a:off x="1524000" y="1033670"/>
                <a:ext cx="9144000" cy="3021495"/>
              </a:xfr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Subtitle 2">
                <a:extLst>
                  <a:ext uri="{FF2B5EF4-FFF2-40B4-BE49-F238E27FC236}">
                    <a16:creationId xmlns:a16="http://schemas.microsoft.com/office/drawing/2014/main" id="{E905CBE5-DC2F-3E6A-8A9E-5B838FA3AC41}"/>
                  </a:ext>
                </a:extLst>
              </p:cNvPr>
              <p:cNvSpPr>
                <a:spLocks noGrp="1"/>
              </p:cNvSpPr>
              <p:nvPr>
                <p:ph type="subTitle" idx="1"/>
              </p:nvPr>
            </p:nvSpPr>
            <p:spPr>
              <a:xfrm>
                <a:off x="1524000" y="4492487"/>
                <a:ext cx="9144000" cy="1407381"/>
              </a:xfrm>
            </p:spPr>
            <p:txBody>
              <a:bodyPr>
                <a:normAutofit/>
              </a:bodyPr>
              <a:lstStyle/>
              <a:p>
                <a:r>
                  <a:rPr lang="en-US" dirty="0"/>
                  <a:t>This is the </a:t>
                </a:r>
                <a:r>
                  <a:rPr lang="en-US" dirty="0" err="1"/>
                  <a:t>Reeb</a:t>
                </a:r>
                <a:r>
                  <a:rPr lang="en-US" dirty="0"/>
                  <a:t> class vector, not the </a:t>
                </a:r>
                <a:r>
                  <a:rPr lang="en-US" dirty="0" err="1"/>
                  <a:t>Reeb</a:t>
                </a:r>
                <a:r>
                  <a:rPr lang="en-US" dirty="0"/>
                  <a:t> vector. It is an acceleration of a unit vector </a:t>
                </a:r>
                <a14:m>
                  <m:oMath xmlns:m="http://schemas.openxmlformats.org/officeDocument/2006/math">
                    <m:f>
                      <m:fPr>
                        <m:ctrlPr>
                          <a:rPr lang="en-US"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i="1">
                                <a:effectLst/>
                                <a:latin typeface="Cambria Math" panose="02040503050406030204" pitchFamily="18" charset="0"/>
                                <a:ea typeface="Times New Roman" panose="02020603050405020304" pitchFamily="18" charset="0"/>
                                <a:cs typeface="Times New Roman" panose="02020603050405020304" pitchFamily="18" charset="0"/>
                              </a:rPr>
                              <m:t>𝑃</m:t>
                            </m:r>
                          </m:e>
                          <m:sup>
                            <m:r>
                              <a:rPr lang="en-US" i="1">
                                <a:effectLst/>
                                <a:latin typeface="Cambria Math" panose="02040503050406030204" pitchFamily="18" charset="0"/>
                                <a:ea typeface="Times New Roman" panose="02020603050405020304" pitchFamily="18" charset="0"/>
                                <a:cs typeface="Times New Roman" panose="02020603050405020304" pitchFamily="18" charset="0"/>
                              </a:rPr>
                              <m:t>𝜈</m:t>
                            </m:r>
                          </m:sup>
                        </m:sSup>
                      </m:num>
                      <m:den>
                        <m:rad>
                          <m:radPr>
                            <m:degHide m:val="on"/>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i="1">
                                <a:effectLst/>
                                <a:latin typeface="Cambria Math" panose="02040503050406030204" pitchFamily="18" charset="0"/>
                                <a:ea typeface="Times New Roman" panose="02020603050405020304" pitchFamily="18" charset="0"/>
                                <a:cs typeface="Times New Roman" panose="02020603050405020304" pitchFamily="18" charset="0"/>
                              </a:rPr>
                              <m:t>𝑍</m:t>
                            </m:r>
                          </m:e>
                        </m:rad>
                      </m:den>
                    </m:f>
                  </m:oMath>
                </a14:m>
                <a:r>
                  <a:rPr lang="en-US" dirty="0"/>
                  <a:t> ,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𝑈</m:t>
                            </m:r>
                          </m:e>
                          <m:sub>
                            <m:r>
                              <a:rPr lang="en-US" i="1">
                                <a:latin typeface="Cambria Math" panose="02040503050406030204" pitchFamily="18" charset="0"/>
                              </a:rPr>
                              <m:t>𝜇</m:t>
                            </m:r>
                          </m:sub>
                        </m:sSub>
                      </m:num>
                      <m:den>
                        <m:r>
                          <a:rPr lang="en-US" i="1">
                            <a:latin typeface="Cambria Math" panose="02040503050406030204" pitchFamily="18" charset="0"/>
                          </a:rPr>
                          <m:t>2</m:t>
                        </m:r>
                      </m:den>
                    </m:f>
                    <m:r>
                      <a:rPr lang="en-US" i="1">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𝑍</m:t>
                            </m:r>
                          </m:e>
                          <m:sub>
                            <m:r>
                              <a:rPr lang="en-US" i="1">
                                <a:latin typeface="Cambria Math" panose="02040503050406030204" pitchFamily="18" charset="0"/>
                              </a:rPr>
                              <m:t>𝜇</m:t>
                            </m:r>
                          </m:sub>
                        </m:sSub>
                      </m:num>
                      <m:den>
                        <m:r>
                          <a:rPr lang="en-US" i="1">
                            <a:latin typeface="Cambria Math" panose="02040503050406030204" pitchFamily="18" charset="0"/>
                          </a:rPr>
                          <m:t>2</m:t>
                        </m:r>
                        <m:r>
                          <a:rPr lang="en-US" i="1">
                            <a:latin typeface="Cambria Math" panose="02040503050406030204" pitchFamily="18" charset="0"/>
                          </a:rPr>
                          <m:t>𝑍</m:t>
                        </m:r>
                      </m:den>
                    </m:f>
                    <m:r>
                      <a:rPr lang="en-US" i="1">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𝑍</m:t>
                            </m:r>
                          </m:e>
                          <m:sub>
                            <m:r>
                              <a:rPr lang="en-US" i="1">
                                <a:latin typeface="Cambria Math" panose="02040503050406030204" pitchFamily="18" charset="0"/>
                              </a:rPr>
                              <m:t>𝜈</m:t>
                            </m:r>
                          </m:sub>
                        </m:sSub>
                        <m:sSup>
                          <m:sSupPr>
                            <m:ctrlPr>
                              <a:rPr lang="en-US" i="1">
                                <a:latin typeface="Cambria Math" panose="02040503050406030204" pitchFamily="18" charset="0"/>
                              </a:rPr>
                            </m:ctrlPr>
                          </m:sSupPr>
                          <m:e>
                            <m:r>
                              <a:rPr lang="en-US" i="1">
                                <a:latin typeface="Cambria Math" panose="02040503050406030204" pitchFamily="18" charset="0"/>
                              </a:rPr>
                              <m:t>𝑝</m:t>
                            </m:r>
                          </m:e>
                          <m:sup>
                            <m:r>
                              <a:rPr lang="en-US" i="1">
                                <a:latin typeface="Cambria Math" panose="02040503050406030204" pitchFamily="18" charset="0"/>
                              </a:rPr>
                              <m:t>𝜈</m:t>
                            </m:r>
                          </m:sup>
                        </m:sSup>
                        <m:sSub>
                          <m:sSubPr>
                            <m:ctrlPr>
                              <a:rPr lang="en-US" i="1">
                                <a:latin typeface="Cambria Math" panose="02040503050406030204" pitchFamily="18" charset="0"/>
                              </a:rPr>
                            </m:ctrlPr>
                          </m:sSubPr>
                          <m:e>
                            <m:r>
                              <a:rPr lang="en-US" i="1">
                                <a:latin typeface="Cambria Math" panose="02040503050406030204" pitchFamily="18" charset="0"/>
                              </a:rPr>
                              <m:t>𝑝</m:t>
                            </m:r>
                          </m:e>
                          <m:sub>
                            <m:r>
                              <a:rPr lang="en-US" i="1">
                                <a:latin typeface="Cambria Math" panose="02040503050406030204" pitchFamily="18" charset="0"/>
                              </a:rPr>
                              <m:t>𝜇</m:t>
                            </m:r>
                          </m:sub>
                        </m:sSub>
                      </m:num>
                      <m:den>
                        <m:sSup>
                          <m:sSupPr>
                            <m:ctrlPr>
                              <a:rPr lang="en-US" i="1">
                                <a:latin typeface="Cambria Math" panose="02040503050406030204" pitchFamily="18" charset="0"/>
                              </a:rPr>
                            </m:ctrlPr>
                          </m:sSupPr>
                          <m:e>
                            <m:r>
                              <a:rPr lang="en-US" i="1">
                                <a:latin typeface="Cambria Math" panose="02040503050406030204" pitchFamily="18" charset="0"/>
                              </a:rPr>
                              <m:t>2</m:t>
                            </m:r>
                            <m:r>
                              <a:rPr lang="en-US" i="1">
                                <a:latin typeface="Cambria Math" panose="02040503050406030204" pitchFamily="18" charset="0"/>
                              </a:rPr>
                              <m:t>𝑧</m:t>
                            </m:r>
                          </m:e>
                          <m:sup>
                            <m:r>
                              <a:rPr lang="en-US" i="1">
                                <a:latin typeface="Cambria Math" panose="02040503050406030204" pitchFamily="18" charset="0"/>
                              </a:rPr>
                              <m:t>2</m:t>
                            </m:r>
                          </m:sup>
                        </m:sSup>
                      </m:den>
                    </m:f>
                  </m:oMath>
                </a14:m>
                <a:endParaRPr lang="en-US" dirty="0"/>
              </a:p>
            </p:txBody>
          </p:sp>
        </mc:Choice>
        <mc:Fallback xmlns="">
          <p:sp>
            <p:nvSpPr>
              <p:cNvPr id="3" name="Subtitle 2">
                <a:extLst>
                  <a:ext uri="{FF2B5EF4-FFF2-40B4-BE49-F238E27FC236}">
                    <a16:creationId xmlns:a16="http://schemas.microsoft.com/office/drawing/2014/main" id="{E905CBE5-DC2F-3E6A-8A9E-5B838FA3AC41}"/>
                  </a:ext>
                </a:extLst>
              </p:cNvPr>
              <p:cNvSpPr>
                <a:spLocks noGrp="1" noRot="1" noChangeAspect="1" noMove="1" noResize="1" noEditPoints="1" noAdjustHandles="1" noChangeArrowheads="1" noChangeShapeType="1" noTextEdit="1"/>
              </p:cNvSpPr>
              <p:nvPr>
                <p:ph type="subTitle" idx="1"/>
              </p:nvPr>
            </p:nvSpPr>
            <p:spPr>
              <a:xfrm>
                <a:off x="1524000" y="4492487"/>
                <a:ext cx="9144000" cy="1407381"/>
              </a:xfrm>
              <a:blipFill>
                <a:blip r:embed="rId3"/>
                <a:stretch>
                  <a:fillRect t="-5628"/>
                </a:stretch>
              </a:blipFill>
            </p:spPr>
            <p:txBody>
              <a:bodyPr/>
              <a:lstStyle/>
              <a:p>
                <a:r>
                  <a:rPr lang="en-US">
                    <a:noFill/>
                  </a:rPr>
                  <a:t> </a:t>
                </a:r>
              </a:p>
            </p:txBody>
          </p:sp>
        </mc:Fallback>
      </mc:AlternateContent>
    </p:spTree>
    <p:extLst>
      <p:ext uri="{BB962C8B-B14F-4D97-AF65-F5344CB8AC3E}">
        <p14:creationId xmlns:p14="http://schemas.microsoft.com/office/powerpoint/2010/main" val="3599914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7DD02B4A-F349-051D-A057-48F0DC692CDF}"/>
                  </a:ext>
                </a:extLst>
              </p:cNvPr>
              <p:cNvSpPr>
                <a:spLocks noGrp="1"/>
              </p:cNvSpPr>
              <p:nvPr>
                <p:ph type="ctrTitle"/>
              </p:nvPr>
            </p:nvSpPr>
            <p:spPr>
              <a:xfrm>
                <a:off x="1524000" y="1122363"/>
                <a:ext cx="9144000" cy="1835522"/>
              </a:xfrm>
            </p:spPr>
            <p:txBody>
              <a:bodyPr>
                <a:normAutofit fontScale="90000"/>
              </a:bodyPr>
              <a:lstStyle/>
              <a:p>
                <a:pPr/>
                <a14:m>
                  <m:oMathPara xmlns:m="http://schemas.openxmlformats.org/officeDocument/2006/math">
                    <m:oMathParaPr>
                      <m:jc m:val="centerGroup"/>
                    </m:oMathParaPr>
                    <m:oMath xmlns:m="http://schemas.openxmlformats.org/officeDocument/2006/math">
                      <m:f>
                        <m:f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p>
                          </m:sSup>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𝑧</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m:oMathPara>
                </a14:m>
                <a:br>
                  <a:rPr lang="en-US" dirty="0"/>
                </a:br>
                <a14:m>
                  <m:oMath xmlns:m="http://schemas.openxmlformats.org/officeDocument/2006/math">
                    <m:r>
                      <a:rPr lang="en-US" i="1">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𝑈</m:t>
                            </m:r>
                          </m:e>
                          <m:sub>
                            <m:r>
                              <a:rPr lang="en-US" i="1">
                                <a:latin typeface="Cambria Math" panose="02040503050406030204" pitchFamily="18" charset="0"/>
                              </a:rPr>
                              <m:t>𝜇</m:t>
                            </m:r>
                          </m:sub>
                        </m:sSub>
                        <m:sSup>
                          <m:sSupPr>
                            <m:ctrlPr>
                              <a:rPr lang="en-US" i="1">
                                <a:latin typeface="Cambria Math" panose="02040503050406030204" pitchFamily="18" charset="0"/>
                              </a:rPr>
                            </m:ctrlPr>
                          </m:sSupPr>
                          <m:e>
                            <m:r>
                              <a:rPr lang="en-US" i="1">
                                <a:latin typeface="Cambria Math" panose="02040503050406030204" pitchFamily="18" charset="0"/>
                              </a:rPr>
                              <m:t>𝑈</m:t>
                            </m:r>
                          </m:e>
                          <m:sup>
                            <m:r>
                              <a:rPr lang="en-US" i="1">
                                <a:latin typeface="Cambria Math" panose="02040503050406030204" pitchFamily="18" charset="0"/>
                              </a:rPr>
                              <m:t>𝜇</m:t>
                            </m:r>
                          </m:sup>
                        </m:sSup>
                      </m:num>
                      <m:den>
                        <m:r>
                          <a:rPr lang="en-US" i="1">
                            <a:latin typeface="Cambria Math" panose="02040503050406030204" pitchFamily="18" charset="0"/>
                          </a:rPr>
                          <m:t>4</m:t>
                        </m:r>
                      </m:den>
                    </m:f>
                    <m:rad>
                      <m:radPr>
                        <m:degHide m:val="on"/>
                        <m:ctrlPr>
                          <a:rPr lang="en-US" i="1">
                            <a:latin typeface="Cambria Math" panose="02040503050406030204" pitchFamily="18" charset="0"/>
                          </a:rPr>
                        </m:ctrlPr>
                      </m:radPr>
                      <m:deg/>
                      <m:e>
                        <m:r>
                          <a:rPr lang="en-US" i="1">
                            <a:latin typeface="Cambria Math" panose="02040503050406030204" pitchFamily="18" charset="0"/>
                          </a:rPr>
                          <m:t>−</m:t>
                        </m:r>
                        <m:r>
                          <a:rPr lang="en-US" i="1">
                            <a:latin typeface="Cambria Math" panose="02040503050406030204" pitchFamily="18" charset="0"/>
                          </a:rPr>
                          <m:t>𝑔</m:t>
                        </m:r>
                      </m:e>
                    </m:rad>
                  </m:oMath>
                </a14:m>
                <a:r>
                  <a:rPr lang="en-US" dirty="0"/>
                  <a:t> in (+,-,-,-) metric convention</a:t>
                </a:r>
              </a:p>
            </p:txBody>
          </p:sp>
        </mc:Choice>
        <mc:Fallback xmlns="">
          <p:sp>
            <p:nvSpPr>
              <p:cNvPr id="2" name="Title 1">
                <a:extLst>
                  <a:ext uri="{FF2B5EF4-FFF2-40B4-BE49-F238E27FC236}">
                    <a16:creationId xmlns:a16="http://schemas.microsoft.com/office/drawing/2014/main" id="{7DD02B4A-F349-051D-A057-48F0DC692CDF}"/>
                  </a:ext>
                </a:extLst>
              </p:cNvPr>
              <p:cNvSpPr>
                <a:spLocks noGrp="1" noRot="1" noChangeAspect="1" noMove="1" noResize="1" noEditPoints="1" noAdjustHandles="1" noChangeArrowheads="1" noChangeShapeType="1" noTextEdit="1"/>
              </p:cNvSpPr>
              <p:nvPr>
                <p:ph type="ctrTitle"/>
              </p:nvPr>
            </p:nvSpPr>
            <p:spPr>
              <a:xfrm>
                <a:off x="1524000" y="1122363"/>
                <a:ext cx="9144000" cy="1835522"/>
              </a:xfrm>
              <a:blipFill>
                <a:blip r:embed="rId2"/>
                <a:stretch>
                  <a:fillRect t="-29900" r="-5000" b="-2059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Subtitle 2">
                <a:extLst>
                  <a:ext uri="{FF2B5EF4-FFF2-40B4-BE49-F238E27FC236}">
                    <a16:creationId xmlns:a16="http://schemas.microsoft.com/office/drawing/2014/main" id="{67ACA4EC-73EC-646C-460E-9AA3FD4009A8}"/>
                  </a:ext>
                </a:extLst>
              </p:cNvPr>
              <p:cNvSpPr>
                <a:spLocks noGrp="1"/>
              </p:cNvSpPr>
              <p:nvPr>
                <p:ph type="subTitle" idx="1"/>
              </p:nvPr>
            </p:nvSpPr>
            <p:spPr>
              <a:xfrm>
                <a:off x="1524000" y="3061251"/>
                <a:ext cx="9144000" cy="2674385"/>
              </a:xfrm>
            </p:spPr>
            <p:txBody>
              <a:bodyPr>
                <a:normAutofit fontScale="85000" lnSpcReduction="10000"/>
              </a:bodyPr>
              <a:lstStyle/>
              <a:p>
                <a:r>
                  <a:rPr lang="en-US" dirty="0"/>
                  <a:t>In the complex formalism, PP* is a </a:t>
                </a:r>
                <a:r>
                  <a:rPr lang="en-US" dirty="0" err="1"/>
                  <a:t>Geroch</a:t>
                </a:r>
                <a:r>
                  <a:rPr lang="en-US" dirty="0"/>
                  <a:t> time function.</a:t>
                </a:r>
              </a:p>
              <a:p>
                <a:r>
                  <a:rPr lang="en-US" dirty="0"/>
                  <a:t>PP*, however, can be taken to be the probability density of a reachable physical event, in that case, PP* or </a:t>
                </a:r>
                <a14:m>
                  <m:oMath xmlns:m="http://schemas.openxmlformats.org/officeDocument/2006/math">
                    <m:sSup>
                      <m:sSup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m:t>
                        </m:r>
                      </m:e>
                      <m:sup>
                        <m:r>
                          <a:rPr lang="en-US" sz="1800" b="0" i="1" smtClean="0">
                            <a:effectLst/>
                            <a:latin typeface="Cambria Math" panose="02040503050406030204" pitchFamily="18" charset="0"/>
                            <a:ea typeface="Times New Roman" panose="02020603050405020304" pitchFamily="18" charset="0"/>
                            <a:cs typeface="Times New Roman" panose="02020603050405020304" pitchFamily="18" charset="0"/>
                          </a:rPr>
                          <m:t>2</m:t>
                        </m:r>
                      </m:sup>
                    </m:sSup>
                  </m:oMath>
                </a14:m>
                <a:r>
                  <a:rPr lang="en-US" dirty="0"/>
                  <a:t> in the real case. The scalar fields quantization is </a:t>
                </a:r>
                <a14:m>
                  <m:oMath xmlns:m="http://schemas.openxmlformats.org/officeDocument/2006/math">
                    <m:r>
                      <a:rPr lang="en-US" i="1">
                        <a:latin typeface="Cambria Math" panose="02040503050406030204" pitchFamily="18" charset="0"/>
                      </a:rPr>
                      <m:t>𝑃</m:t>
                    </m:r>
                    <m:r>
                      <a:rPr lang="en-US" i="1">
                        <a:latin typeface="Cambria Math" panose="02040503050406030204" pitchFamily="18" charset="0"/>
                      </a:rPr>
                      <m:t>=</m:t>
                    </m:r>
                    <m:nary>
                      <m:naryPr>
                        <m:chr m:val="∑"/>
                        <m:limLoc m:val="undOvr"/>
                        <m:ctrlPr>
                          <a:rPr lang="en-US" i="1">
                            <a:latin typeface="Cambria Math" panose="02040503050406030204" pitchFamily="18" charset="0"/>
                          </a:rPr>
                        </m:ctrlPr>
                      </m:naryPr>
                      <m:sub>
                        <m:r>
                          <a:rPr lang="en-US" i="1">
                            <a:latin typeface="Cambria Math" panose="02040503050406030204" pitchFamily="18" charset="0"/>
                          </a:rPr>
                          <m:t>𝑘</m:t>
                        </m:r>
                        <m:r>
                          <a:rPr lang="en-US" i="1">
                            <a:latin typeface="Cambria Math" panose="02040503050406030204" pitchFamily="18" charset="0"/>
                          </a:rPr>
                          <m:t>=1</m:t>
                        </m:r>
                      </m:sub>
                      <m:sup>
                        <m:r>
                          <a:rPr lang="en-US" i="1">
                            <a:latin typeface="Cambria Math" panose="02040503050406030204" pitchFamily="18" charset="0"/>
                          </a:rPr>
                          <m:t>∞</m:t>
                        </m:r>
                      </m:sup>
                      <m:e>
                        <m:r>
                          <a:rPr lang="en-US" i="1">
                            <a:latin typeface="Cambria Math" panose="02040503050406030204" pitchFamily="18" charset="0"/>
                          </a:rPr>
                          <m:t>𝑃</m:t>
                        </m:r>
                        <m:r>
                          <a:rPr lang="en-US" i="1">
                            <a:latin typeface="Cambria Math" panose="02040503050406030204" pitchFamily="18" charset="0"/>
                          </a:rPr>
                          <m:t>(</m:t>
                        </m:r>
                        <m:r>
                          <a:rPr lang="en-US" i="1">
                            <a:latin typeface="Cambria Math" panose="02040503050406030204" pitchFamily="18" charset="0"/>
                          </a:rPr>
                          <m:t>𝑘</m:t>
                        </m:r>
                        <m:r>
                          <a:rPr lang="en-US" i="1">
                            <a:latin typeface="Cambria Math" panose="02040503050406030204" pitchFamily="18" charset="0"/>
                          </a:rPr>
                          <m:t>)</m:t>
                        </m:r>
                      </m:e>
                    </m:nary>
                  </m:oMath>
                </a14:m>
                <a:r>
                  <a:rPr lang="en-US" dirty="0"/>
                  <a:t> such that </a:t>
                </a:r>
                <a14:m>
                  <m:oMath xmlns:m="http://schemas.openxmlformats.org/officeDocument/2006/math">
                    <m:nary>
                      <m:naryPr>
                        <m:limLoc m:val="subSup"/>
                        <m:ctrlPr>
                          <a:rPr lang="en-US" i="1">
                            <a:latin typeface="Cambria Math" panose="02040503050406030204" pitchFamily="18" charset="0"/>
                          </a:rPr>
                        </m:ctrlPr>
                      </m:naryPr>
                      <m:sub>
                        <m:r>
                          <m:rPr>
                            <m:sty m:val="p"/>
                          </m:rPr>
                          <a:rPr lang="en-US">
                            <a:latin typeface="Cambria Math" panose="02040503050406030204" pitchFamily="18" charset="0"/>
                          </a:rPr>
                          <m:t>Ω</m:t>
                        </m:r>
                      </m:sub>
                      <m:sup/>
                      <m:e>
                        <m:f>
                          <m:fPr>
                            <m:ctrlPr>
                              <a:rPr lang="en-US" i="1">
                                <a:latin typeface="Cambria Math" panose="02040503050406030204" pitchFamily="18" charset="0"/>
                              </a:rPr>
                            </m:ctrlPr>
                          </m:fPr>
                          <m:num>
                            <m:r>
                              <a:rPr lang="en-US" i="1">
                                <a:latin typeface="Cambria Math" panose="02040503050406030204" pitchFamily="18" charset="0"/>
                              </a:rPr>
                              <m:t>𝑃</m:t>
                            </m:r>
                            <m:d>
                              <m:dPr>
                                <m:ctrlPr>
                                  <a:rPr lang="en-US" i="1">
                                    <a:latin typeface="Cambria Math" panose="02040503050406030204" pitchFamily="18" charset="0"/>
                                  </a:rPr>
                                </m:ctrlPr>
                              </m:dPr>
                              <m:e>
                                <m:r>
                                  <a:rPr lang="en-US" i="1">
                                    <a:latin typeface="Cambria Math" panose="02040503050406030204" pitchFamily="18" charset="0"/>
                                  </a:rPr>
                                  <m:t>𝑘</m:t>
                                </m:r>
                              </m:e>
                            </m:d>
                            <m:sSup>
                              <m:sSupPr>
                                <m:ctrlPr>
                                  <a:rPr lang="en-US" i="1">
                                    <a:latin typeface="Cambria Math" panose="02040503050406030204" pitchFamily="18" charset="0"/>
                                  </a:rPr>
                                </m:ctrlPr>
                              </m:sSupPr>
                              <m:e>
                                <m:r>
                                  <a:rPr lang="en-US" i="1">
                                    <a:latin typeface="Cambria Math" panose="02040503050406030204" pitchFamily="18" charset="0"/>
                                  </a:rPr>
                                  <m:t>𝑃</m:t>
                                </m:r>
                              </m:e>
                              <m:sup>
                                <m:r>
                                  <a:rPr lang="en-US" i="1">
                                    <a:latin typeface="Cambria Math" panose="02040503050406030204" pitchFamily="18" charset="0"/>
                                  </a:rPr>
                                  <m:t>∗</m:t>
                                </m:r>
                              </m:sup>
                            </m:sSup>
                            <m:d>
                              <m:dPr>
                                <m:ctrlPr>
                                  <a:rPr lang="en-US" i="1">
                                    <a:latin typeface="Cambria Math" panose="02040503050406030204" pitchFamily="18" charset="0"/>
                                  </a:rPr>
                                </m:ctrlPr>
                              </m:dPr>
                              <m:e>
                                <m:r>
                                  <a:rPr lang="en-US" i="1">
                                    <a:latin typeface="Cambria Math" panose="02040503050406030204" pitchFamily="18" charset="0"/>
                                  </a:rPr>
                                  <m:t>𝑗</m:t>
                                </m:r>
                              </m:e>
                            </m:d>
                            <m:r>
                              <a:rPr lang="en-US" i="1">
                                <a:latin typeface="Cambria Math" panose="02040503050406030204" pitchFamily="18" charset="0"/>
                              </a:rPr>
                              <m:t>+</m:t>
                            </m:r>
                            <m:r>
                              <a:rPr lang="en-US" i="1">
                                <a:latin typeface="Cambria Math" panose="02040503050406030204" pitchFamily="18" charset="0"/>
                              </a:rPr>
                              <m:t>𝑃</m:t>
                            </m:r>
                            <m:d>
                              <m:dPr>
                                <m:ctrlPr>
                                  <a:rPr lang="en-US" i="1">
                                    <a:latin typeface="Cambria Math" panose="02040503050406030204" pitchFamily="18" charset="0"/>
                                  </a:rPr>
                                </m:ctrlPr>
                              </m:dPr>
                              <m:e>
                                <m:r>
                                  <a:rPr lang="en-US" i="1">
                                    <a:latin typeface="Cambria Math" panose="02040503050406030204" pitchFamily="18" charset="0"/>
                                  </a:rPr>
                                  <m:t>𝑗</m:t>
                                </m:r>
                              </m:e>
                            </m:d>
                            <m:sSup>
                              <m:sSupPr>
                                <m:ctrlPr>
                                  <a:rPr lang="en-US" i="1">
                                    <a:latin typeface="Cambria Math" panose="02040503050406030204" pitchFamily="18" charset="0"/>
                                  </a:rPr>
                                </m:ctrlPr>
                              </m:sSupPr>
                              <m:e>
                                <m:r>
                                  <a:rPr lang="en-US" i="1">
                                    <a:latin typeface="Cambria Math" panose="02040503050406030204" pitchFamily="18" charset="0"/>
                                  </a:rPr>
                                  <m:t>𝑃</m:t>
                                </m:r>
                              </m:e>
                              <m:sup>
                                <m:r>
                                  <a:rPr lang="en-US" i="1">
                                    <a:latin typeface="Cambria Math" panose="02040503050406030204" pitchFamily="18" charset="0"/>
                                  </a:rPr>
                                  <m:t>∗</m:t>
                                </m:r>
                              </m:sup>
                            </m:sSup>
                            <m:d>
                              <m:dPr>
                                <m:ctrlPr>
                                  <a:rPr lang="en-US" i="1">
                                    <a:latin typeface="Cambria Math" panose="02040503050406030204" pitchFamily="18" charset="0"/>
                                  </a:rPr>
                                </m:ctrlPr>
                              </m:dPr>
                              <m:e>
                                <m:r>
                                  <a:rPr lang="en-US" i="1">
                                    <a:latin typeface="Cambria Math" panose="02040503050406030204" pitchFamily="18" charset="0"/>
                                  </a:rPr>
                                  <m:t>𝑘</m:t>
                                </m:r>
                              </m:e>
                            </m:d>
                          </m:num>
                          <m:den>
                            <m:r>
                              <a:rPr lang="en-US" i="1">
                                <a:latin typeface="Cambria Math" panose="02040503050406030204" pitchFamily="18" charset="0"/>
                              </a:rPr>
                              <m:t>2</m:t>
                            </m:r>
                          </m:den>
                        </m:f>
                      </m:e>
                    </m:nary>
                    <m:rad>
                      <m:radPr>
                        <m:degHide m:val="on"/>
                        <m:ctrlPr>
                          <a:rPr lang="en-US" i="1">
                            <a:latin typeface="Cambria Math" panose="02040503050406030204" pitchFamily="18" charset="0"/>
                          </a:rPr>
                        </m:ctrlPr>
                      </m:radPr>
                      <m:deg/>
                      <m:e>
                        <m:r>
                          <a:rPr lang="en-US" i="1">
                            <a:latin typeface="Cambria Math" panose="02040503050406030204" pitchFamily="18" charset="0"/>
                          </a:rPr>
                          <m:t>−</m:t>
                        </m:r>
                        <m:r>
                          <a:rPr lang="en-US" i="1">
                            <a:latin typeface="Cambria Math" panose="02040503050406030204" pitchFamily="18" charset="0"/>
                          </a:rPr>
                          <m:t>𝑔</m:t>
                        </m:r>
                      </m:e>
                    </m:rad>
                    <m:r>
                      <a:rPr lang="en-US" i="1">
                        <a:latin typeface="Cambria Math" panose="02040503050406030204" pitchFamily="18" charset="0"/>
                      </a:rPr>
                      <m:t>𝑑</m:t>
                    </m:r>
                    <m:r>
                      <m:rPr>
                        <m:sty m:val="p"/>
                      </m:rPr>
                      <a:rPr lang="en-US">
                        <a:latin typeface="Cambria Math" panose="02040503050406030204" pitchFamily="18" charset="0"/>
                      </a:rPr>
                      <m:t>Ω</m:t>
                    </m:r>
                    <m:r>
                      <a:rPr lang="en-US">
                        <a:latin typeface="Cambria Math" panose="02040503050406030204" pitchFamily="18" charset="0"/>
                      </a:rPr>
                      <m:t>=0</m:t>
                    </m:r>
                  </m:oMath>
                </a14:m>
                <a:r>
                  <a:rPr lang="en-US" dirty="0"/>
                  <a:t> if </a:t>
                </a:r>
                <a14:m>
                  <m:oMath xmlns:m="http://schemas.openxmlformats.org/officeDocument/2006/math">
                    <m:r>
                      <a:rPr lang="en-US" i="1">
                        <a:latin typeface="Cambria Math" panose="02040503050406030204" pitchFamily="18" charset="0"/>
                      </a:rPr>
                      <m:t>𝑘</m:t>
                    </m:r>
                    <m:r>
                      <a:rPr lang="en-US" i="1">
                        <a:latin typeface="Cambria Math" panose="02040503050406030204" pitchFamily="18" charset="0"/>
                      </a:rPr>
                      <m:t>≠</m:t>
                    </m:r>
                    <m:r>
                      <a:rPr lang="en-US" i="1">
                        <a:latin typeface="Cambria Math" panose="02040503050406030204" pitchFamily="18" charset="0"/>
                      </a:rPr>
                      <m:t>𝑗</m:t>
                    </m:r>
                  </m:oMath>
                </a14:m>
                <a:r>
                  <a:rPr lang="en-US" dirty="0"/>
                  <a:t> and </a:t>
                </a:r>
                <a14:m>
                  <m:oMath xmlns:m="http://schemas.openxmlformats.org/officeDocument/2006/math">
                    <m:nary>
                      <m:naryPr>
                        <m:limLoc m:val="subSup"/>
                        <m:ctrlPr>
                          <a:rPr lang="en-US" i="1">
                            <a:latin typeface="Cambria Math" panose="02040503050406030204" pitchFamily="18" charset="0"/>
                          </a:rPr>
                        </m:ctrlPr>
                      </m:naryPr>
                      <m:sub>
                        <m:r>
                          <m:rPr>
                            <m:sty m:val="p"/>
                          </m:rPr>
                          <a:rPr lang="en-US">
                            <a:latin typeface="Cambria Math" panose="02040503050406030204" pitchFamily="18" charset="0"/>
                          </a:rPr>
                          <m:t>Ω</m:t>
                        </m:r>
                      </m:sub>
                      <m:sup/>
                      <m:e>
                        <m:f>
                          <m:fPr>
                            <m:ctrlPr>
                              <a:rPr lang="en-US" i="1">
                                <a:latin typeface="Cambria Math" panose="02040503050406030204" pitchFamily="18" charset="0"/>
                              </a:rPr>
                            </m:ctrlPr>
                          </m:fPr>
                          <m:num>
                            <m:r>
                              <a:rPr lang="en-US" i="1">
                                <a:latin typeface="Cambria Math" panose="02040503050406030204" pitchFamily="18" charset="0"/>
                              </a:rPr>
                              <m:t>𝑃</m:t>
                            </m:r>
                            <m:d>
                              <m:dPr>
                                <m:ctrlPr>
                                  <a:rPr lang="en-US" i="1">
                                    <a:latin typeface="Cambria Math" panose="02040503050406030204" pitchFamily="18" charset="0"/>
                                  </a:rPr>
                                </m:ctrlPr>
                              </m:dPr>
                              <m:e>
                                <m:r>
                                  <a:rPr lang="en-US" i="1">
                                    <a:latin typeface="Cambria Math" panose="02040503050406030204" pitchFamily="18" charset="0"/>
                                  </a:rPr>
                                  <m:t>𝑘</m:t>
                                </m:r>
                              </m:e>
                            </m:d>
                            <m:sSup>
                              <m:sSupPr>
                                <m:ctrlPr>
                                  <a:rPr lang="en-US" i="1">
                                    <a:latin typeface="Cambria Math" panose="02040503050406030204" pitchFamily="18" charset="0"/>
                                  </a:rPr>
                                </m:ctrlPr>
                              </m:sSupPr>
                              <m:e>
                                <m:r>
                                  <a:rPr lang="en-US" i="1">
                                    <a:latin typeface="Cambria Math" panose="02040503050406030204" pitchFamily="18" charset="0"/>
                                  </a:rPr>
                                  <m:t>𝑃</m:t>
                                </m:r>
                              </m:e>
                              <m:sup>
                                <m:r>
                                  <a:rPr lang="en-US" i="1">
                                    <a:latin typeface="Cambria Math" panose="02040503050406030204" pitchFamily="18" charset="0"/>
                                  </a:rPr>
                                  <m:t>∗</m:t>
                                </m:r>
                              </m:sup>
                            </m:sSup>
                            <m:d>
                              <m:dPr>
                                <m:ctrlPr>
                                  <a:rPr lang="en-US" i="1">
                                    <a:latin typeface="Cambria Math" panose="02040503050406030204" pitchFamily="18" charset="0"/>
                                  </a:rPr>
                                </m:ctrlPr>
                              </m:dPr>
                              <m:e>
                                <m:r>
                                  <a:rPr lang="en-US" i="1">
                                    <a:latin typeface="Cambria Math" panose="02040503050406030204" pitchFamily="18" charset="0"/>
                                  </a:rPr>
                                  <m:t>𝑗</m:t>
                                </m:r>
                              </m:e>
                            </m:d>
                            <m:r>
                              <a:rPr lang="en-US" i="1">
                                <a:latin typeface="Cambria Math" panose="02040503050406030204" pitchFamily="18" charset="0"/>
                              </a:rPr>
                              <m:t>+</m:t>
                            </m:r>
                            <m:r>
                              <a:rPr lang="en-US" i="1">
                                <a:latin typeface="Cambria Math" panose="02040503050406030204" pitchFamily="18" charset="0"/>
                              </a:rPr>
                              <m:t>𝑃</m:t>
                            </m:r>
                            <m:d>
                              <m:dPr>
                                <m:ctrlPr>
                                  <a:rPr lang="en-US" i="1">
                                    <a:latin typeface="Cambria Math" panose="02040503050406030204" pitchFamily="18" charset="0"/>
                                  </a:rPr>
                                </m:ctrlPr>
                              </m:dPr>
                              <m:e>
                                <m:r>
                                  <a:rPr lang="en-US" i="1">
                                    <a:latin typeface="Cambria Math" panose="02040503050406030204" pitchFamily="18" charset="0"/>
                                  </a:rPr>
                                  <m:t>𝑗</m:t>
                                </m:r>
                              </m:e>
                            </m:d>
                            <m:sSup>
                              <m:sSupPr>
                                <m:ctrlPr>
                                  <a:rPr lang="en-US" i="1">
                                    <a:latin typeface="Cambria Math" panose="02040503050406030204" pitchFamily="18" charset="0"/>
                                  </a:rPr>
                                </m:ctrlPr>
                              </m:sSupPr>
                              <m:e>
                                <m:r>
                                  <a:rPr lang="en-US" i="1">
                                    <a:latin typeface="Cambria Math" panose="02040503050406030204" pitchFamily="18" charset="0"/>
                                  </a:rPr>
                                  <m:t>𝑃</m:t>
                                </m:r>
                              </m:e>
                              <m:sup>
                                <m:r>
                                  <a:rPr lang="en-US" i="1">
                                    <a:latin typeface="Cambria Math" panose="02040503050406030204" pitchFamily="18" charset="0"/>
                                  </a:rPr>
                                  <m:t>∗</m:t>
                                </m:r>
                              </m:sup>
                            </m:sSup>
                            <m:d>
                              <m:dPr>
                                <m:ctrlPr>
                                  <a:rPr lang="en-US" i="1">
                                    <a:latin typeface="Cambria Math" panose="02040503050406030204" pitchFamily="18" charset="0"/>
                                  </a:rPr>
                                </m:ctrlPr>
                              </m:dPr>
                              <m:e>
                                <m:r>
                                  <a:rPr lang="en-US" i="1">
                                    <a:latin typeface="Cambria Math" panose="02040503050406030204" pitchFamily="18" charset="0"/>
                                  </a:rPr>
                                  <m:t>𝑘</m:t>
                                </m:r>
                              </m:e>
                            </m:d>
                          </m:num>
                          <m:den>
                            <m:r>
                              <a:rPr lang="en-US" i="1">
                                <a:latin typeface="Cambria Math" panose="02040503050406030204" pitchFamily="18" charset="0"/>
                              </a:rPr>
                              <m:t>2</m:t>
                            </m:r>
                          </m:den>
                        </m:f>
                      </m:e>
                    </m:nary>
                    <m:rad>
                      <m:radPr>
                        <m:degHide m:val="on"/>
                        <m:ctrlPr>
                          <a:rPr lang="en-US" i="1">
                            <a:latin typeface="Cambria Math" panose="02040503050406030204" pitchFamily="18" charset="0"/>
                          </a:rPr>
                        </m:ctrlPr>
                      </m:radPr>
                      <m:deg/>
                      <m:e>
                        <m:r>
                          <a:rPr lang="en-US" i="1">
                            <a:latin typeface="Cambria Math" panose="02040503050406030204" pitchFamily="18" charset="0"/>
                          </a:rPr>
                          <m:t>−</m:t>
                        </m:r>
                        <m:r>
                          <a:rPr lang="en-US" i="1">
                            <a:latin typeface="Cambria Math" panose="02040503050406030204" pitchFamily="18" charset="0"/>
                          </a:rPr>
                          <m:t>𝑔</m:t>
                        </m:r>
                      </m:e>
                    </m:rad>
                    <m:r>
                      <a:rPr lang="en-US" i="1">
                        <a:latin typeface="Cambria Math" panose="02040503050406030204" pitchFamily="18" charset="0"/>
                      </a:rPr>
                      <m:t>𝑑</m:t>
                    </m:r>
                    <m:r>
                      <m:rPr>
                        <m:sty m:val="p"/>
                      </m:rPr>
                      <a:rPr lang="en-US">
                        <a:latin typeface="Cambria Math" panose="02040503050406030204" pitchFamily="18" charset="0"/>
                      </a:rPr>
                      <m:t>Ω</m:t>
                    </m:r>
                    <m:r>
                      <a:rPr lang="en-US">
                        <a:latin typeface="Cambria Math" panose="02040503050406030204" pitchFamily="18" charset="0"/>
                      </a:rPr>
                      <m:t>=1</m:t>
                    </m:r>
                  </m:oMath>
                </a14:m>
                <a:r>
                  <a:rPr lang="en-US" dirty="0"/>
                  <a:t> if </a:t>
                </a:r>
                <a14:m>
                  <m:oMath xmlns:m="http://schemas.openxmlformats.org/officeDocument/2006/math">
                    <m:r>
                      <a:rPr lang="en-US" i="1">
                        <a:latin typeface="Cambria Math" panose="02040503050406030204" pitchFamily="18" charset="0"/>
                      </a:rPr>
                      <m:t>𝑘</m:t>
                    </m:r>
                    <m:r>
                      <a:rPr lang="en-US" i="1">
                        <a:latin typeface="Cambria Math" panose="02040503050406030204" pitchFamily="18" charset="0"/>
                      </a:rPr>
                      <m:t>=</m:t>
                    </m:r>
                    <m:r>
                      <a:rPr lang="en-US" i="1">
                        <a:latin typeface="Cambria Math" panose="02040503050406030204" pitchFamily="18" charset="0"/>
                      </a:rPr>
                      <m:t>𝑗</m:t>
                    </m:r>
                  </m:oMath>
                </a14:m>
                <a:r>
                  <a:rPr lang="en-US" dirty="0"/>
                  <a:t> where </a:t>
                </a:r>
                <a14:m>
                  <m:oMath xmlns:m="http://schemas.openxmlformats.org/officeDocument/2006/math">
                    <m:rad>
                      <m:radPr>
                        <m:degHide m:val="on"/>
                        <m:ctrlPr>
                          <a:rPr lang="en-US" i="1">
                            <a:latin typeface="Cambria Math" panose="02040503050406030204" pitchFamily="18" charset="0"/>
                          </a:rPr>
                        </m:ctrlPr>
                      </m:radPr>
                      <m:deg/>
                      <m:e>
                        <m:r>
                          <a:rPr lang="en-US" i="1">
                            <a:latin typeface="Cambria Math" panose="02040503050406030204" pitchFamily="18" charset="0"/>
                          </a:rPr>
                          <m:t>−</m:t>
                        </m:r>
                        <m:r>
                          <a:rPr lang="en-US" i="1">
                            <a:latin typeface="Cambria Math" panose="02040503050406030204" pitchFamily="18" charset="0"/>
                          </a:rPr>
                          <m:t>𝑔</m:t>
                        </m:r>
                      </m:e>
                    </m:rad>
                  </m:oMath>
                </a14:m>
                <a:r>
                  <a:rPr lang="en-US" dirty="0"/>
                  <a:t> is the volume element of space-time, where </a:t>
                </a:r>
                <a14:m>
                  <m:oMath xmlns:m="http://schemas.openxmlformats.org/officeDocument/2006/math">
                    <m:r>
                      <a:rPr lang="en-US" i="1">
                        <a:latin typeface="Cambria Math" panose="02040503050406030204" pitchFamily="18" charset="0"/>
                      </a:rPr>
                      <m:t>𝑔</m:t>
                    </m:r>
                  </m:oMath>
                </a14:m>
                <a:r>
                  <a:rPr lang="en-US" dirty="0"/>
                  <a:t> is the determinant of the metric tensor. In other words, instead of a </a:t>
                </a:r>
                <a:r>
                  <a:rPr lang="en-US" dirty="0" err="1"/>
                  <a:t>Geroch</a:t>
                </a:r>
                <a:r>
                  <a:rPr lang="en-US" dirty="0"/>
                  <a:t> function, </a:t>
                </a:r>
                <a14:m>
                  <m:oMath xmlns:m="http://schemas.openxmlformats.org/officeDocument/2006/math">
                    <m:r>
                      <a:rPr lang="en-US" i="1">
                        <a:latin typeface="Cambria Math" panose="02040503050406030204" pitchFamily="18" charset="0"/>
                      </a:rPr>
                      <m:t>𝑃</m:t>
                    </m:r>
                    <m:sSup>
                      <m:sSupPr>
                        <m:ctrlPr>
                          <a:rPr lang="en-US" i="1">
                            <a:latin typeface="Cambria Math" panose="02040503050406030204" pitchFamily="18" charset="0"/>
                          </a:rPr>
                        </m:ctrlPr>
                      </m:sSupPr>
                      <m:e>
                        <m:r>
                          <a:rPr lang="en-US" i="1">
                            <a:latin typeface="Cambria Math" panose="02040503050406030204" pitchFamily="18" charset="0"/>
                          </a:rPr>
                          <m:t>𝑃</m:t>
                        </m:r>
                      </m:e>
                      <m:sup>
                        <m:r>
                          <a:rPr lang="en-US" i="1">
                            <a:latin typeface="Cambria Math" panose="02040503050406030204" pitchFamily="18" charset="0"/>
                          </a:rPr>
                          <m:t>∗</m:t>
                        </m:r>
                      </m:sup>
                    </m:sSup>
                  </m:oMath>
                </a14:m>
                <a:r>
                  <a:rPr lang="en-US" dirty="0"/>
                  <a:t> can be replaced by a scalar </a:t>
                </a:r>
                <a14:m>
                  <m:oMath xmlns:m="http://schemas.openxmlformats.org/officeDocument/2006/math">
                    <m:r>
                      <a:rPr lang="en-US" i="1">
                        <a:latin typeface="Cambria Math" panose="02040503050406030204" pitchFamily="18" charset="0"/>
                      </a:rPr>
                      <m:t>𝑃</m:t>
                    </m:r>
                    <m:sSup>
                      <m:sSupPr>
                        <m:ctrlPr>
                          <a:rPr lang="en-US" i="1">
                            <a:latin typeface="Cambria Math" panose="02040503050406030204" pitchFamily="18" charset="0"/>
                          </a:rPr>
                        </m:ctrlPr>
                      </m:sSupPr>
                      <m:e>
                        <m:r>
                          <a:rPr lang="en-US" i="1">
                            <a:latin typeface="Cambria Math" panose="02040503050406030204" pitchFamily="18" charset="0"/>
                          </a:rPr>
                          <m:t>𝑃</m:t>
                        </m:r>
                      </m:e>
                      <m:sup>
                        <m:r>
                          <a:rPr lang="en-US" i="1">
                            <a:latin typeface="Cambria Math" panose="02040503050406030204" pitchFamily="18" charset="0"/>
                          </a:rPr>
                          <m:t>∗</m:t>
                        </m:r>
                      </m:sup>
                    </m:sSup>
                  </m:oMath>
                </a14:m>
                <a:r>
                  <a:rPr lang="en-US" dirty="0"/>
                  <a:t> that integrates to 1 on reference spacetime manifold and the </a:t>
                </a:r>
                <a:r>
                  <a:rPr lang="en-US" dirty="0" err="1"/>
                  <a:t>Lagrangians</a:t>
                </a:r>
                <a:r>
                  <a:rPr lang="en-US" dirty="0"/>
                  <a:t> of the theory will be defined almost-everywhere in terms of measure theory.</a:t>
                </a:r>
              </a:p>
              <a:p>
                <a:endParaRPr lang="en-US" dirty="0"/>
              </a:p>
            </p:txBody>
          </p:sp>
        </mc:Choice>
        <mc:Fallback xmlns="">
          <p:sp>
            <p:nvSpPr>
              <p:cNvPr id="3" name="Subtitle 2">
                <a:extLst>
                  <a:ext uri="{FF2B5EF4-FFF2-40B4-BE49-F238E27FC236}">
                    <a16:creationId xmlns:a16="http://schemas.microsoft.com/office/drawing/2014/main" id="{67ACA4EC-73EC-646C-460E-9AA3FD4009A8}"/>
                  </a:ext>
                </a:extLst>
              </p:cNvPr>
              <p:cNvSpPr>
                <a:spLocks noGrp="1" noRot="1" noChangeAspect="1" noMove="1" noResize="1" noEditPoints="1" noAdjustHandles="1" noChangeArrowheads="1" noChangeShapeType="1" noTextEdit="1"/>
              </p:cNvSpPr>
              <p:nvPr>
                <p:ph type="subTitle" idx="1"/>
              </p:nvPr>
            </p:nvSpPr>
            <p:spPr>
              <a:xfrm>
                <a:off x="1524000" y="3061251"/>
                <a:ext cx="9144000" cy="2674385"/>
              </a:xfrm>
              <a:blipFill>
                <a:blip r:embed="rId3"/>
                <a:stretch>
                  <a:fillRect t="-2961" r="-333" b="-4100"/>
                </a:stretch>
              </a:blipFill>
            </p:spPr>
            <p:txBody>
              <a:bodyPr/>
              <a:lstStyle/>
              <a:p>
                <a:r>
                  <a:rPr lang="en-US">
                    <a:noFill/>
                  </a:rPr>
                  <a:t> </a:t>
                </a:r>
              </a:p>
            </p:txBody>
          </p:sp>
        </mc:Fallback>
      </mc:AlternateContent>
    </p:spTree>
    <p:extLst>
      <p:ext uri="{BB962C8B-B14F-4D97-AF65-F5344CB8AC3E}">
        <p14:creationId xmlns:p14="http://schemas.microsoft.com/office/powerpoint/2010/main" val="912115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D6834-225F-D20C-1F76-1F0080742FDF}"/>
              </a:ext>
            </a:extLst>
          </p:cNvPr>
          <p:cNvSpPr>
            <a:spLocks noGrp="1"/>
          </p:cNvSpPr>
          <p:nvPr>
            <p:ph type="title"/>
          </p:nvPr>
        </p:nvSpPr>
        <p:spPr>
          <a:xfrm>
            <a:off x="838200" y="365125"/>
            <a:ext cx="10515600" cy="1924851"/>
          </a:xfrm>
        </p:spPr>
        <p:txBody>
          <a:bodyPr>
            <a:normAutofit fontScale="90000"/>
          </a:bodyPr>
          <a:lstStyle/>
          <a:p>
            <a:r>
              <a:rPr lang="en-US" sz="3600" dirty="0"/>
              <a:t>In specific comfortable local coordinates that can be extended to 4 dimensions, there is a Tzvi Scarr – Yaakov Friedman acceleration matrix formalism Av/c =a/c^2, v/c is a unit vector, c is the speed of light</a:t>
            </a:r>
            <a:r>
              <a:rPr lang="en-US" dirty="0"/>
              <a: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01DE1EC-06F8-ABA0-44A1-4721DEA79CDD}"/>
                  </a:ext>
                </a:extLst>
              </p:cNvPr>
              <p:cNvSpPr>
                <a:spLocks noGrp="1"/>
              </p:cNvSpPr>
              <p:nvPr>
                <p:ph idx="1"/>
              </p:nvPr>
            </p:nvSpPr>
            <p:spPr>
              <a:xfrm>
                <a:off x="838200" y="2377439"/>
                <a:ext cx="10515600" cy="3760967"/>
              </a:xfrm>
            </p:spPr>
            <p:txBody>
              <a:bodyPr>
                <a:normAutofit fontScale="85000" lnSpcReduction="10000"/>
              </a:bodyPr>
              <a:lstStyle/>
              <a:p>
                <a:pPr marL="0" marR="0" indent="0" algn="r">
                  <a:lnSpc>
                    <a:spcPct val="115000"/>
                  </a:lnSpc>
                  <a:spcBef>
                    <a:spcPts val="0"/>
                  </a:spcBef>
                  <a:spcAft>
                    <a:spcPts val="1000"/>
                  </a:spcAft>
                  <a:buNone/>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𝐴</m:t>
                      </m:r>
                      <m: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m>
                            <m:mPr>
                              <m:mcs>
                                <m:mc>
                                  <m:mcPr>
                                    <m:count m:val="2"/>
                                    <m:mcJc m:val="center"/>
                                  </m:mcPr>
                                </m:mc>
                              </m:mcs>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mPr>
                            <m:m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e>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mr>
                            <m:m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e>
                            </m:mr>
                          </m:m>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𝐷𝑒𝑡</m:t>
                      </m:r>
                      <m:d>
                        <m:d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𝐴</m:t>
                          </m:r>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4</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15000"/>
                  </a:lnSpc>
                  <a:spcBef>
                    <a:spcPts val="0"/>
                  </a:spcBef>
                  <a:spcAft>
                    <a:spcPts val="1000"/>
                  </a:spcAft>
                  <a:buNone/>
                </a:pPr>
                <a:r>
                  <a:rPr lang="en-US" sz="1800" dirty="0">
                    <a:effectLst/>
                    <a:latin typeface="Times New Roman" panose="02020603050405020304" pitchFamily="18" charset="0"/>
                    <a:ea typeface="Times New Roman" panose="02020603050405020304" pitchFamily="18" charset="0"/>
                    <a:cs typeface="Arial" panose="020B0604020202020204" pitchFamily="34" charset="0"/>
                  </a:rPr>
                  <a:t>in the real case with two basis vectors </a:t>
                </a:r>
                <a14:m>
                  <m:oMath xmlns:m="http://schemas.openxmlformats.org/officeDocument/2006/math">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p>
                        </m:sSup>
                      </m:num>
                      <m:den>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rad>
                      </m:den>
                    </m:f>
                  </m:oMath>
                </a14:m>
                <a:r>
                  <a:rPr lang="en-US" sz="1800" dirty="0">
                    <a:effectLst/>
                    <a:latin typeface="Times New Roman" panose="02020603050405020304" pitchFamily="18" charset="0"/>
                    <a:ea typeface="Times New Roman" panose="02020603050405020304" pitchFamily="18" charset="0"/>
                    <a:cs typeface="Arial" panose="020B0604020202020204" pitchFamily="34" charset="0"/>
                  </a:rPr>
                  <a:t> and </a:t>
                </a:r>
                <a14:m>
                  <m:oMath xmlns:m="http://schemas.openxmlformats.org/officeDocument/2006/math">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p>
                        </m:sSup>
                      </m:num>
                      <m:den>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d>
                              <m:dPr>
                                <m:begChr m:val="‖"/>
                                <m:end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𝜆</m:t>
                                    </m:r>
                                  </m:sup>
                                </m:sSup>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𝜆</m:t>
                                    </m:r>
                                  </m:sub>
                                </m:sSub>
                              </m:e>
                            </m:d>
                          </m:e>
                        </m:rad>
                      </m:den>
                    </m:f>
                  </m:oMath>
                </a14:m>
                <a:r>
                  <a:rPr lang="en-US" sz="1800" dirty="0">
                    <a:effectLst/>
                    <a:latin typeface="Times New Roman" panose="02020603050405020304" pitchFamily="18" charset="0"/>
                    <a:ea typeface="Times New Roman" panose="02020603050405020304" pitchFamily="18" charset="0"/>
                    <a:cs typeface="Arial" panose="020B0604020202020204" pitchFamily="34" charset="0"/>
                  </a:rPr>
                  <a:t>, where </a:t>
                </a:r>
                <a14:m>
                  <m:oMath xmlns:m="http://schemas.openxmlformats.org/officeDocument/2006/math">
                    <m:d>
                      <m:dPr>
                        <m:begChr m:val="‖"/>
                        <m:end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dPr>
                      <m:e>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𝜆</m:t>
                            </m:r>
                          </m:sup>
                        </m:sSup>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𝜆</m:t>
                            </m:r>
                          </m:sub>
                        </m:sSub>
                      </m:e>
                    </m:d>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oMath>
                </a14:m>
                <a:r>
                  <a:rPr lang="en-US" sz="1800" dirty="0">
                    <a:effectLst/>
                    <a:latin typeface="Times New Roman" panose="02020603050405020304" pitchFamily="18" charset="0"/>
                    <a:ea typeface="Times New Roman" panose="02020603050405020304" pitchFamily="18" charset="0"/>
                    <a:cs typeface="Arial" panose="020B0604020202020204" pitchFamily="34" charset="0"/>
                  </a:rPr>
                  <a:t>.</a:t>
                </a:r>
              </a:p>
              <a:p>
                <a:pPr marL="0" marR="0" indent="0">
                  <a:lnSpc>
                    <a:spcPct val="115000"/>
                  </a:lnSpc>
                  <a:spcBef>
                    <a:spcPts val="0"/>
                  </a:spcBef>
                  <a:spcAft>
                    <a:spcPts val="1000"/>
                  </a:spcAft>
                  <a:buNone/>
                </a:pPr>
                <a14:m>
                  <m:oMath xmlns:m="http://schemas.openxmlformats.org/officeDocument/2006/math">
                    <m:sSub>
                      <m:sSub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𝐴</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𝜇𝜈</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num>
                      <m:den>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rad>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𝑃</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ad>
                          <m:radPr>
                            <m:degHide m:val="on"/>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rad>
                      </m:den>
                    </m:f>
                  </m:oMath>
                </a14:m>
                <a:r>
                  <a:rPr lang="en-US" sz="1800" dirty="0">
                    <a:effectLst/>
                    <a:latin typeface="Times New Roman" panose="02020603050405020304" pitchFamily="18" charset="0"/>
                    <a:ea typeface="Times New Roman" panose="02020603050405020304" pitchFamily="18" charset="0"/>
                  </a:rPr>
                  <a:t>, </a:t>
                </a:r>
                <a14:m>
                  <m:oMath xmlns:m="http://schemas.openxmlformats.org/officeDocument/2006/math">
                    <m:sSub>
                      <m:sSubPr>
                        <m:ctrlPr>
                          <a:rPr lang="en-US" i="1">
                            <a:latin typeface="Cambria Math" panose="02040503050406030204" pitchFamily="18" charset="0"/>
                          </a:rPr>
                        </m:ctrlPr>
                      </m:sSubPr>
                      <m:e>
                        <m:r>
                          <a:rPr lang="en-US" b="0" i="1" smtClean="0">
                            <a:latin typeface="Cambria Math" panose="02040503050406030204" pitchFamily="18" charset="0"/>
                          </a:rPr>
                          <m:t>    </m:t>
                        </m:r>
                        <m:r>
                          <a:rPr lang="en-US" i="1">
                            <a:latin typeface="Cambria Math" panose="02040503050406030204" pitchFamily="18" charset="0"/>
                          </a:rPr>
                          <m:t>𝐴</m:t>
                        </m:r>
                      </m:e>
                      <m:sub>
                        <m:r>
                          <a:rPr lang="en-US" i="1">
                            <a:latin typeface="Cambria Math" panose="02040503050406030204" pitchFamily="18" charset="0"/>
                          </a:rPr>
                          <m:t>𝜇𝜈</m:t>
                        </m:r>
                      </m:sub>
                    </m:sSub>
                    <m:f>
                      <m:fPr>
                        <m:ctrlPr>
                          <a:rPr lang="en-US" i="1">
                            <a:latin typeface="Cambria Math" panose="02040503050406030204" pitchFamily="18" charset="0"/>
                          </a:rPr>
                        </m:ctrlPr>
                      </m:fPr>
                      <m:num>
                        <m:sSup>
                          <m:sSupPr>
                            <m:ctrlPr>
                              <a:rPr lang="en-US" i="1">
                                <a:latin typeface="Cambria Math" panose="02040503050406030204" pitchFamily="18" charset="0"/>
                              </a:rPr>
                            </m:ctrlPr>
                          </m:sSupPr>
                          <m:e>
                            <m:r>
                              <a:rPr lang="en-US" i="1">
                                <a:latin typeface="Cambria Math" panose="02040503050406030204" pitchFamily="18" charset="0"/>
                              </a:rPr>
                              <m:t>𝑝</m:t>
                            </m:r>
                          </m:e>
                          <m:sup>
                            <m:r>
                              <a:rPr lang="en-US" i="1">
                                <a:latin typeface="Cambria Math" panose="02040503050406030204" pitchFamily="18" charset="0"/>
                              </a:rPr>
                              <m:t>𝜈</m:t>
                            </m:r>
                          </m:sup>
                        </m:sSup>
                      </m:num>
                      <m:den>
                        <m:rad>
                          <m:radPr>
                            <m:degHide m:val="on"/>
                            <m:ctrlPr>
                              <a:rPr lang="en-US" i="1">
                                <a:latin typeface="Cambria Math" panose="02040503050406030204" pitchFamily="18" charset="0"/>
                              </a:rPr>
                            </m:ctrlPr>
                          </m:radPr>
                          <m:deg/>
                          <m:e>
                            <m:r>
                              <a:rPr lang="en-US" i="1">
                                <a:latin typeface="Cambria Math" panose="02040503050406030204" pitchFamily="18" charset="0"/>
                              </a:rPr>
                              <m:t>𝑍</m:t>
                            </m:r>
                          </m:e>
                        </m:rad>
                      </m:den>
                    </m:f>
                    <m:r>
                      <a:rPr lang="en-US" i="1">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𝑈</m:t>
                            </m:r>
                          </m:e>
                          <m:sub>
                            <m:r>
                              <a:rPr lang="en-US" i="1">
                                <a:latin typeface="Cambria Math" panose="02040503050406030204" pitchFamily="18" charset="0"/>
                              </a:rPr>
                              <m:t>𝜇</m:t>
                            </m:r>
                          </m:sub>
                        </m:sSub>
                      </m:num>
                      <m:den>
                        <m:r>
                          <a:rPr lang="en-US" i="1">
                            <a:latin typeface="Cambria Math" panose="02040503050406030204" pitchFamily="18" charset="0"/>
                          </a:rPr>
                          <m:t>2</m:t>
                        </m:r>
                      </m:den>
                    </m:f>
                  </m:oMath>
                </a14:m>
                <a:r>
                  <a:rPr lang="en-US" sz="1800" dirty="0">
                    <a:effectLst/>
                    <a:latin typeface="Times New Roman" panose="02020603050405020304" pitchFamily="18" charset="0"/>
                    <a:ea typeface="Times New Roman" panose="02020603050405020304" pitchFamily="18" charset="0"/>
                  </a:rPr>
                  <a:t>, where </a:t>
                </a:r>
                <a14:m>
                  <m:oMath xmlns:m="http://schemas.openxmlformats.org/officeDocument/2006/math">
                    <m:rad>
                      <m:radPr>
                        <m:degHide m:val="on"/>
                        <m:ctrlPr>
                          <a:rPr lang="en-US" sz="1800" i="1">
                            <a:latin typeface="Cambria Math" panose="02040503050406030204" pitchFamily="18" charset="0"/>
                          </a:rPr>
                        </m:ctrlPr>
                      </m:radPr>
                      <m:deg/>
                      <m:e>
                        <m:r>
                          <a:rPr lang="en-US" sz="1800" i="1">
                            <a:latin typeface="Cambria Math" panose="02040503050406030204" pitchFamily="18" charset="0"/>
                          </a:rPr>
                          <m:t>𝑍</m:t>
                        </m:r>
                      </m:e>
                    </m:rad>
                  </m:oMath>
                </a14:m>
                <a:r>
                  <a:rPr lang="en-US" sz="1800" dirty="0">
                    <a:effectLst/>
                    <a:latin typeface="Times New Roman" panose="02020603050405020304" pitchFamily="18" charset="0"/>
                    <a:ea typeface="Times New Roman" panose="02020603050405020304" pitchFamily="18" charset="0"/>
                  </a:rPr>
                  <a:t> is the norm of </a:t>
                </a:r>
                <a14:m>
                  <m:oMath xmlns:m="http://schemas.openxmlformats.org/officeDocument/2006/math">
                    <m:sSup>
                      <m:sSupPr>
                        <m:ctrlPr>
                          <a:rPr lang="en-US" sz="1800" i="1">
                            <a:latin typeface="Cambria Math" panose="02040503050406030204" pitchFamily="18" charset="0"/>
                          </a:rPr>
                        </m:ctrlPr>
                      </m:sSupPr>
                      <m:e>
                        <m:r>
                          <a:rPr lang="en-US" sz="1800" i="1">
                            <a:latin typeface="Cambria Math" panose="02040503050406030204" pitchFamily="18" charset="0"/>
                          </a:rPr>
                          <m:t>𝑝</m:t>
                        </m:r>
                      </m:e>
                      <m:sup>
                        <m:r>
                          <a:rPr lang="en-US" sz="1800" i="1">
                            <a:latin typeface="Cambria Math" panose="02040503050406030204" pitchFamily="18" charset="0"/>
                          </a:rPr>
                          <m:t>𝜈</m:t>
                        </m:r>
                      </m:sup>
                    </m:sSup>
                  </m:oMath>
                </a14:m>
                <a:endParaRPr lang="en-US" sz="1800" dirty="0">
                  <a:effectLst/>
                  <a:latin typeface="Times New Roman" panose="02020603050405020304" pitchFamily="18" charset="0"/>
                  <a:ea typeface="Times New Roman" panose="02020603050405020304" pitchFamily="18" charset="0"/>
                </a:endParaRPr>
              </a:p>
              <a:p>
                <a:pPr marL="0" marR="0" indent="0">
                  <a:lnSpc>
                    <a:spcPct val="115000"/>
                  </a:lnSpc>
                  <a:spcBef>
                    <a:spcPts val="0"/>
                  </a:spcBef>
                  <a:spcAft>
                    <a:spcPts val="1000"/>
                  </a:spcAft>
                  <a:buNone/>
                </a:pPr>
                <a14:m>
                  <m:oMathPara xmlns:m="http://schemas.openxmlformats.org/officeDocument/2006/math">
                    <m:oMathParaPr>
                      <m:jc m:val="centerGroup"/>
                    </m:oMathParaPr>
                    <m:oMath xmlns:m="http://schemas.openxmlformats.org/officeDocument/2006/math">
                      <m:f>
                        <m:f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𝑍</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b>
                          </m:sSub>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𝜈</m:t>
                              </m:r>
                            </m:sup>
                          </m:sSup>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𝑧</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m:oMathPara>
                </a14:m>
                <a:endParaRPr lang="en-US" sz="1800" dirty="0">
                  <a:latin typeface="Times New Roman" panose="02020603050405020304" pitchFamily="18" charset="0"/>
                  <a:ea typeface="Times New Roman" panose="02020603050405020304" pitchFamily="18" charset="0"/>
                </a:endParaRPr>
              </a:p>
              <a:p>
                <a:pPr marL="0" marR="0" indent="0">
                  <a:lnSpc>
                    <a:spcPct val="115000"/>
                  </a:lnSpc>
                  <a:spcBef>
                    <a:spcPts val="0"/>
                  </a:spcBef>
                  <a:spcAft>
                    <a:spcPts val="1000"/>
                  </a:spcAft>
                  <a:buNone/>
                </a:pPr>
                <a:r>
                  <a:rPr lang="en-US" sz="1800" dirty="0">
                    <a:latin typeface="Times New Roman" panose="02020603050405020304" pitchFamily="18" charset="0"/>
                    <a:ea typeface="Times New Roman" panose="02020603050405020304" pitchFamily="18" charset="0"/>
                  </a:rPr>
                  <a:t>And there is an immediate relation to a more known form of </a:t>
                </a:r>
                <a:r>
                  <a:rPr lang="en-US" sz="1800" dirty="0" err="1">
                    <a:latin typeface="Times New Roman" panose="02020603050405020304" pitchFamily="18" charset="0"/>
                    <a:ea typeface="Times New Roman" panose="02020603050405020304" pitchFamily="18" charset="0"/>
                  </a:rPr>
                  <a:t>Scarr</a:t>
                </a:r>
                <a:r>
                  <a:rPr lang="en-US" sz="1800" dirty="0">
                    <a:latin typeface="Times New Roman" panose="02020603050405020304" pitchFamily="18" charset="0"/>
                    <a:ea typeface="Times New Roman" panose="02020603050405020304" pitchFamily="18" charset="0"/>
                  </a:rPr>
                  <a:t>-Friedman acceleration: </a:t>
                </a:r>
                <a14:m>
                  <m:oMath xmlns:m="http://schemas.openxmlformats.org/officeDocument/2006/math">
                    <m:f>
                      <m:f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𝑈</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m:t>
                            </m:r>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sup>
                            </m:s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𝑋</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p>
                        </m:sSup>
                      </m:num>
                      <m:den>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𝑐𝑑</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𝜏</m:t>
                        </m:r>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𝑎</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𝜇</m:t>
                            </m:r>
                          </m:sub>
                        </m:sSub>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endParaRPr lang="en-US" sz="1800" dirty="0">
                  <a:latin typeface="Times New Roman" panose="02020603050405020304" pitchFamily="18" charset="0"/>
                  <a:ea typeface="Times New Roman" panose="02020603050405020304" pitchFamily="18" charset="0"/>
                </a:endParaRPr>
              </a:p>
              <a:p>
                <a:pPr marL="0" marR="0" indent="0">
                  <a:lnSpc>
                    <a:spcPct val="115000"/>
                  </a:lnSpc>
                  <a:spcBef>
                    <a:spcPts val="0"/>
                  </a:spcBef>
                  <a:spcAft>
                    <a:spcPts val="1000"/>
                  </a:spcAft>
                  <a:buNone/>
                </a:pPr>
                <a:r>
                  <a:rPr lang="en-US" sz="1800" dirty="0">
                    <a:effectLst/>
                    <a:latin typeface="Times New Roman" panose="02020603050405020304" pitchFamily="18" charset="0"/>
                    <a:ea typeface="Times New Roman" panose="02020603050405020304" pitchFamily="18" charset="0"/>
                  </a:rPr>
                  <a:t> </a:t>
                </a:r>
                <a:endParaRPr lang="en-US" sz="1800" dirty="0">
                  <a:latin typeface="Times New Roman" panose="02020603050405020304" pitchFamily="18" charset="0"/>
                  <a:ea typeface="Times New Roman" panose="02020603050405020304" pitchFamily="18" charset="0"/>
                </a:endParaRPr>
              </a:p>
              <a:p>
                <a:pPr marL="0" marR="0" indent="0">
                  <a:lnSpc>
                    <a:spcPct val="115000"/>
                  </a:lnSpc>
                  <a:spcBef>
                    <a:spcPts val="0"/>
                  </a:spcBef>
                  <a:spcAft>
                    <a:spcPts val="10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mc:Choice>
        <mc:Fallback xmlns="">
          <p:sp>
            <p:nvSpPr>
              <p:cNvPr id="3" name="Content Placeholder 2">
                <a:extLst>
                  <a:ext uri="{FF2B5EF4-FFF2-40B4-BE49-F238E27FC236}">
                    <a16:creationId xmlns:a16="http://schemas.microsoft.com/office/drawing/2014/main" id="{101DE1EC-06F8-ABA0-44A1-4721DEA79CDD}"/>
                  </a:ext>
                </a:extLst>
              </p:cNvPr>
              <p:cNvSpPr>
                <a:spLocks noGrp="1" noRot="1" noChangeAspect="1" noMove="1" noResize="1" noEditPoints="1" noAdjustHandles="1" noChangeArrowheads="1" noChangeShapeType="1" noTextEdit="1"/>
              </p:cNvSpPr>
              <p:nvPr>
                <p:ph idx="1"/>
              </p:nvPr>
            </p:nvSpPr>
            <p:spPr>
              <a:xfrm>
                <a:off x="838200" y="2377439"/>
                <a:ext cx="10515600" cy="3760967"/>
              </a:xfrm>
              <a:blipFill>
                <a:blip r:embed="rId2"/>
                <a:stretch>
                  <a:fillRect l="-232"/>
                </a:stretch>
              </a:blipFill>
            </p:spPr>
            <p:txBody>
              <a:bodyPr/>
              <a:lstStyle/>
              <a:p>
                <a:r>
                  <a:rPr lang="en-US">
                    <a:noFill/>
                  </a:rPr>
                  <a:t> </a:t>
                </a:r>
              </a:p>
            </p:txBody>
          </p:sp>
        </mc:Fallback>
      </mc:AlternateContent>
    </p:spTree>
    <p:extLst>
      <p:ext uri="{BB962C8B-B14F-4D97-AF65-F5344CB8AC3E}">
        <p14:creationId xmlns:p14="http://schemas.microsoft.com/office/powerpoint/2010/main" val="1746904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436</TotalTime>
  <Words>2826</Words>
  <Application>Microsoft Office PowerPoint</Application>
  <PresentationFormat>Widescreen</PresentationFormat>
  <Paragraphs>112</Paragraphs>
  <Slides>29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Aptos</vt:lpstr>
      <vt:lpstr>Aptos Display</vt:lpstr>
      <vt:lpstr>Arial</vt:lpstr>
      <vt:lpstr>Calibri</vt:lpstr>
      <vt:lpstr>Cambria Math</vt:lpstr>
      <vt:lpstr>Times New Roman</vt:lpstr>
      <vt:lpstr>Office Theme</vt:lpstr>
      <vt:lpstr>Project: Electro-gravitational implementation of a Hermann Bondi inertial dipole</vt:lpstr>
      <vt:lpstr>Market target: Everyone. This is big!!!</vt:lpstr>
      <vt:lpstr>1982 – Sam Vaknin’s idea that even energy and momentum are the result of time…</vt:lpstr>
      <vt:lpstr>2003-An idea which complies with Robert Gercoh time function in a causal spacetime</vt:lpstr>
      <vt:lpstr>Geroch function does not violate the principle of Relativity. The same maximal proper time can be measured from a Cauchy surface to every event along more than one curve. There is a magnitude but not a direction. So, there is no preferable coordinate of time.</vt:lpstr>
      <vt:lpstr>To allow a gradient of a scalar function not to be geodesic, an action must be defined on its Reeb class, not the usual Reeb vector. The Reeb class can be seen in the Godbilon-Vey form. The Reeb class is a 1-form and has a vector formalism too. It means non-geodesic acceleration.</vt:lpstr>
      <vt:lpstr>P_μ≡dP/(dx^μ )  Z≡|P_λ P^λ |  d/dτ  p_μ/√(P_λ P^λ )=d/dτ  p_μ/√Z=p ̇_μ/√Z-(p_μ Z ̇)/〖2z〗^(3/2) =(P_μ ;_ν)/√Z  (dx^ν)/dτ-(p_μ Z;_ν)/〖2z〗^(3/2)   (dx^ν)/dτ=(P_μ ;_ν)/√Z  p^ν/√Z-(p_μ Z;_ν)/〖2z〗^(3/2)   p^ν/√Z  =(P_μ ;_ν p^ν)/Z-(p_μ Z;_ν p^ν)/〖2z〗^2 =(P_ν ;_μ p^ν)/Z-(p_μ Z;_ν p^ν)/〖2z〗^2 =Z_μ/2Z-(Z_ν p^ν p_μ)/〖2z〗^2  </vt:lpstr>
      <vt:lpstr>U_μ/2≡Z_μ/2Z-(Z_ν p^ν p_μ)/〖2z〗^2  -(U_μ U^μ)/4 √(-g) in (+,-,-,-) metric convention</vt:lpstr>
      <vt:lpstr>In specific comfortable local coordinates that can be extended to 4 dimensions, there is a Tzvi Scarr – Yaakov Friedman acceleration matrix formalism Av/c =a/c^2, v/c is a unit vector, c is the speed of light:</vt:lpstr>
      <vt:lpstr>The non-covariant classical limit – the reason for the 8πK coefficient</vt:lpstr>
      <vt:lpstr>The Euler Lagrange equations of the minimum action yield a very surprising result</vt:lpstr>
      <vt:lpstr>The theory is easily extended to 2, 3 and even 4 Reeb class vectors (not the usual Reeb vectors). In the 2, 3 case, there is a local gradient of a Geroch function or an event function</vt:lpstr>
      <vt:lpstr>The full mathematical formalism is very interesting and offers time asymmetry!</vt:lpstr>
      <vt:lpstr>A very important theorem by Georges Henry Reeb means the field has drains and sources as expected from charge when reduced to 3D</vt:lpstr>
      <vt:lpstr>A logical assumption as r -&gt; 0 is</vt:lpstr>
      <vt:lpstr>If there is no available analytic solution to the Euler Lagrange equations there is at least an Ansatz approach to reaching the value of ξ-the field strength coefficient - for the electron, Muon and Tau lepton.</vt:lpstr>
      <vt:lpstr>Only the portion of the gravitational energy by charge should be usable because charge, unlike mass can cancel out, see additional factor  1/4</vt:lpstr>
      <vt:lpstr>|(U_λ U^λ)/4|≅ξ^2  1/r^2  </vt:lpstr>
      <vt:lpstr>See lecture of Seth Lloyd to understand the factor π/24</vt:lpstr>
      <vt:lpstr>Polynomial equations arise for negative charge and for positive charge. They describe the ratio between expanded/contracted area and flat area</vt:lpstr>
      <vt:lpstr>For a negative charge</vt:lpstr>
      <vt:lpstr>The sum of stable ground states ξ=95/96</vt:lpstr>
      <vt:lpstr>The mass ratio between the Muon and the electron</vt:lpstr>
      <vt:lpstr>There is much more but it is important to focus on technology</vt:lpstr>
      <vt:lpstr>Rough assessment in the classical limit of the Bondi inertial dipole in a symmetrical capacitor. The assessment ignores the fact that local charge generates opposite dipoles and instead approximates opposite dipoles as attenuating the field. This approach is incorrect because it ignores the fact that the mass of dielectric dipoles is closer to the local molecular charge. A=area, V=voltage, g~9.89 meter/sec^2, M mass, K Newton’s gravity, ε_0, ε vacuum and relative perm .</vt:lpstr>
      <vt:lpstr>Very rough classical limit assessment with the mentioned problem</vt:lpstr>
      <vt:lpstr>Not really a remedy but maybe a POC with slow responding dielectric, if it exists, can use the opposite dielectric alignment, especially in capacitor discharge, to generate a gravitational dipole that will not be cancelled out. Other solutions may involve RF frequencies. DC alone is insufficient!</vt:lpstr>
      <vt:lpstr>Summary </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Eytan Suchard</dc:creator>
  <cp:lastModifiedBy>Eytan Suchard</cp:lastModifiedBy>
  <cp:revision>2</cp:revision>
  <dcterms:created xsi:type="dcterms:W3CDTF">2024-09-26T18:42:54Z</dcterms:created>
  <dcterms:modified xsi:type="dcterms:W3CDTF">2024-10-30T19:10:29Z</dcterms:modified>
</cp:coreProperties>
</file>